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88" r:id="rId14"/>
    <p:sldId id="289" r:id="rId15"/>
    <p:sldId id="290" r:id="rId16"/>
    <p:sldId id="291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2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embeddedFontLst>
    <p:embeddedFont>
      <p:font typeface="Wingdings 2" panose="05020102010507070707" pitchFamily="18" charset="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 SemiBold" panose="00000700000000000000" pitchFamily="2" charset="0"/>
      <p:regular r:id="rId40"/>
      <p:bold r:id="rId41"/>
      <p:italic r:id="rId42"/>
      <p:boldItalic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94601352397775E-2"/>
          <c:y val="0.16171255666066522"/>
          <c:w val="0.91414286991489013"/>
          <c:h val="0.60889119034765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Trim</c:v>
                </c:pt>
              </c:strCache>
            </c:strRef>
          </c:tx>
          <c:spPr>
            <a:solidFill>
              <a:srgbClr val="CB56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Validacion de planes de trabajo</c:v>
                </c:pt>
                <c:pt idx="1">
                  <c:v>Evaluación de Códigos de Conducta</c:v>
                </c:pt>
                <c:pt idx="2">
                  <c:v>Difundir Código de Ética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4-4F14-8F39-179BFA50B6C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2do Trim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Validacion de planes de trabajo</c:v>
                </c:pt>
                <c:pt idx="1">
                  <c:v>Evaluación de Códigos de Conducta</c:v>
                </c:pt>
                <c:pt idx="2">
                  <c:v>Difundir Código de Ética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4-4F14-8F39-179BFA50B6C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3er Trim</c:v>
                </c:pt>
              </c:strCache>
            </c:strRef>
          </c:tx>
          <c:spPr>
            <a:solidFill>
              <a:srgbClr val="E942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Validacion de planes de trabajo</c:v>
                </c:pt>
                <c:pt idx="1">
                  <c:v>Evaluación de Códigos de Conducta</c:v>
                </c:pt>
                <c:pt idx="2">
                  <c:v>Difundir Código de Ética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4-4F14-8F39-179BFA50B6C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4to Trim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Validacion de planes de trabajo</c:v>
                </c:pt>
                <c:pt idx="1">
                  <c:v>Evaluación de Códigos de Conducta</c:v>
                </c:pt>
                <c:pt idx="2">
                  <c:v>Difundir Código de Ética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78F4-4F14-8F39-179BFA50B6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98661296"/>
        <c:axId val="298662928"/>
      </c:barChart>
      <c:catAx>
        <c:axId val="298661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298662928"/>
        <c:crosses val="autoZero"/>
        <c:auto val="1"/>
        <c:lblAlgn val="ctr"/>
        <c:lblOffset val="100"/>
        <c:noMultiLvlLbl val="0"/>
      </c:catAx>
      <c:valAx>
        <c:axId val="298662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66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s-MX" dirty="0"/>
              <a:t>Resultados de la autoevaluación </a:t>
            </a:r>
            <a:r>
              <a:rPr lang="es-MX" dirty="0" smtClean="0"/>
              <a:t>202X</a:t>
            </a:r>
            <a:endParaRPr lang="es-MX" dirty="0"/>
          </a:p>
        </c:rich>
      </c:tx>
      <c:layout>
        <c:manualLayout>
          <c:xMode val="edge"/>
          <c:yMode val="edge"/>
          <c:x val="0.23404976036996011"/>
          <c:y val="1.2955858777058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1.7736736552201871E-2"/>
          <c:y val="0.27579813911828388"/>
          <c:w val="0.96452652689559626"/>
          <c:h val="0.58427847911993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Máximo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Ambiente de control</c:v>
                </c:pt>
                <c:pt idx="1">
                  <c:v>Administración de riesgos</c:v>
                </c:pt>
                <c:pt idx="2">
                  <c:v>Actividades de control</c:v>
                </c:pt>
                <c:pt idx="3">
                  <c:v>Información y comunicación</c:v>
                </c:pt>
                <c:pt idx="4">
                  <c:v>Supervisión y mejora continua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2-467F-A34D-12CD756245B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Obtenido</c:v>
                </c:pt>
              </c:strCache>
            </c:strRef>
          </c:tx>
          <c:spPr>
            <a:solidFill>
              <a:srgbClr val="941651"/>
            </a:solidFill>
            <a:ln w="19050">
              <a:solidFill>
                <a:srgbClr val="E9426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1651"/>
              </a:solidFill>
              <a:ln w="19050">
                <a:solidFill>
                  <a:srgbClr val="E942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A32-467F-A34D-12CD756245B0}"/>
              </c:ext>
            </c:extLst>
          </c:dPt>
          <c:dPt>
            <c:idx val="1"/>
            <c:invertIfNegative val="0"/>
            <c:bubble3D val="0"/>
            <c:spPr>
              <a:solidFill>
                <a:srgbClr val="941651"/>
              </a:solidFill>
              <a:ln w="19050">
                <a:solidFill>
                  <a:srgbClr val="E942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A32-467F-A34D-12CD756245B0}"/>
              </c:ext>
            </c:extLst>
          </c:dPt>
          <c:dPt>
            <c:idx val="2"/>
            <c:invertIfNegative val="0"/>
            <c:bubble3D val="0"/>
            <c:spPr>
              <a:solidFill>
                <a:srgbClr val="941651"/>
              </a:solidFill>
              <a:ln w="19050">
                <a:solidFill>
                  <a:srgbClr val="E942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A32-467F-A34D-12CD756245B0}"/>
              </c:ext>
            </c:extLst>
          </c:dPt>
          <c:dPt>
            <c:idx val="3"/>
            <c:invertIfNegative val="0"/>
            <c:bubble3D val="0"/>
            <c:spPr>
              <a:solidFill>
                <a:srgbClr val="941651"/>
              </a:solidFill>
              <a:ln w="19050">
                <a:solidFill>
                  <a:srgbClr val="E942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A32-467F-A34D-12CD756245B0}"/>
              </c:ext>
            </c:extLst>
          </c:dPt>
          <c:dPt>
            <c:idx val="4"/>
            <c:invertIfNegative val="0"/>
            <c:bubble3D val="0"/>
            <c:spPr>
              <a:solidFill>
                <a:srgbClr val="941651"/>
              </a:solidFill>
              <a:ln w="19050">
                <a:solidFill>
                  <a:srgbClr val="E942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A32-467F-A34D-12CD756245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Ambiente de control</c:v>
                </c:pt>
                <c:pt idx="1">
                  <c:v>Administración de riesgos</c:v>
                </c:pt>
                <c:pt idx="2">
                  <c:v>Actividades de control</c:v>
                </c:pt>
                <c:pt idx="3">
                  <c:v>Información y comunicación</c:v>
                </c:pt>
                <c:pt idx="4">
                  <c:v>Supervisión y mejora continua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15.2</c:v>
                </c:pt>
                <c:pt idx="1">
                  <c:v>20</c:v>
                </c:pt>
                <c:pt idx="2">
                  <c:v>18.5</c:v>
                </c:pt>
                <c:pt idx="3">
                  <c:v>20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32-467F-A34D-12CD756245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2049935"/>
        <c:axId val="1493428303"/>
      </c:barChart>
      <c:catAx>
        <c:axId val="110204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493428303"/>
        <c:crosses val="autoZero"/>
        <c:auto val="1"/>
        <c:lblAlgn val="ctr"/>
        <c:lblOffset val="100"/>
        <c:noMultiLvlLbl val="0"/>
      </c:catAx>
      <c:valAx>
        <c:axId val="1493428303"/>
        <c:scaling>
          <c:orientation val="minMax"/>
          <c:max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110204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s-MX" dirty="0"/>
              <a:t>Resultados de la autoevaluación histórico</a:t>
            </a:r>
          </a:p>
        </c:rich>
      </c:tx>
      <c:layout>
        <c:manualLayout>
          <c:xMode val="edge"/>
          <c:yMode val="edge"/>
          <c:x val="1.9884025031085641E-2"/>
          <c:y val="1.2955936793684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1.7736736552201871E-2"/>
          <c:y val="0.27751974535663826"/>
          <c:w val="0.96452652689559626"/>
          <c:h val="0.58255696695682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Máximo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Ambiente de control</c:v>
                </c:pt>
                <c:pt idx="1">
                  <c:v>Administración de riesgos</c:v>
                </c:pt>
                <c:pt idx="2">
                  <c:v>Actividades de control</c:v>
                </c:pt>
                <c:pt idx="3">
                  <c:v>Información y comunicación</c:v>
                </c:pt>
                <c:pt idx="4">
                  <c:v>Supervisión y mejora continua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F-41F2-A1FF-13DD2DAF137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7F-41F2-A1FF-13DD2DAF13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17F-41F2-A1FF-13DD2DAF13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17F-41F2-A1FF-13DD2DAF13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17F-41F2-A1FF-13DD2DAF137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17F-41F2-A1FF-13DD2DAF13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Ambiente de control</c:v>
                </c:pt>
                <c:pt idx="1">
                  <c:v>Administración de riesgos</c:v>
                </c:pt>
                <c:pt idx="2">
                  <c:v>Actividades de control</c:v>
                </c:pt>
                <c:pt idx="3">
                  <c:v>Información y comunicación</c:v>
                </c:pt>
                <c:pt idx="4">
                  <c:v>Supervisión y mejora continua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13.5</c:v>
                </c:pt>
                <c:pt idx="1">
                  <c:v>14</c:v>
                </c:pt>
                <c:pt idx="2">
                  <c:v>12</c:v>
                </c:pt>
                <c:pt idx="3">
                  <c:v>12.5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17F-41F2-A1FF-13DD2DAF137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Ambiente de control</c:v>
                </c:pt>
                <c:pt idx="1">
                  <c:v>Administración de riesgos</c:v>
                </c:pt>
                <c:pt idx="2">
                  <c:v>Actividades de control</c:v>
                </c:pt>
                <c:pt idx="3">
                  <c:v>Información y comunicación</c:v>
                </c:pt>
                <c:pt idx="4">
                  <c:v>Supervisión y mejora continua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17.100000000000001</c:v>
                </c:pt>
                <c:pt idx="1">
                  <c:v>16.5</c:v>
                </c:pt>
                <c:pt idx="2">
                  <c:v>17.5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7F-41F2-A1FF-13DD2DAF137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Ambiente de control</c:v>
                </c:pt>
                <c:pt idx="1">
                  <c:v>Administración de riesgos</c:v>
                </c:pt>
                <c:pt idx="2">
                  <c:v>Actividades de control</c:v>
                </c:pt>
                <c:pt idx="3">
                  <c:v>Información y comunicación</c:v>
                </c:pt>
                <c:pt idx="4">
                  <c:v>Supervisión y mejora continua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17.100000000000001</c:v>
                </c:pt>
                <c:pt idx="1">
                  <c:v>20</c:v>
                </c:pt>
                <c:pt idx="2">
                  <c:v>17.5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17F-41F2-A1FF-13DD2DAF137C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4165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Ambiente de control</c:v>
                </c:pt>
                <c:pt idx="1">
                  <c:v>Administración de riesgos</c:v>
                </c:pt>
                <c:pt idx="2">
                  <c:v>Actividades de control</c:v>
                </c:pt>
                <c:pt idx="3">
                  <c:v>Información y comunicación</c:v>
                </c:pt>
                <c:pt idx="4">
                  <c:v>Supervisión y mejora continua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  <c:pt idx="0">
                  <c:v>15.2</c:v>
                </c:pt>
                <c:pt idx="1">
                  <c:v>20</c:v>
                </c:pt>
                <c:pt idx="2">
                  <c:v>18.5</c:v>
                </c:pt>
                <c:pt idx="3">
                  <c:v>20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7F-41F2-A1FF-13DD2DAF13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2049935"/>
        <c:axId val="1493428303"/>
      </c:barChart>
      <c:catAx>
        <c:axId val="110204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493428303"/>
        <c:crosses val="autoZero"/>
        <c:auto val="1"/>
        <c:lblAlgn val="ctr"/>
        <c:lblOffset val="100"/>
        <c:noMultiLvlLbl val="0"/>
      </c:catAx>
      <c:valAx>
        <c:axId val="1493428303"/>
        <c:scaling>
          <c:orientation val="minMax"/>
          <c:max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110204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Imagen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Imagen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9" y="-3656"/>
            <a:ext cx="12163102" cy="135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Imag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565" y="291811"/>
            <a:ext cx="5910378" cy="55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Image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7333" y="6132305"/>
            <a:ext cx="3037334" cy="48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7">
  <p:cSld name="Título y objetos copia 7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8">
  <p:cSld name="Título y objetos copia 8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2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9">
  <p:cSld name="Título y objetos copia 9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10">
  <p:cSld name="Título y objetos copia 10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11">
  <p:cSld name="Título y objetos copia 1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1040745"/>
            <a:ext cx="10515600" cy="87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">
  <p:cSld name="Título y objetos cop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7409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 descr="Imagen"/>
          <p:cNvPicPr preferRelativeResize="0"/>
          <p:nvPr/>
        </p:nvPicPr>
        <p:blipFill rotWithShape="1">
          <a:blip r:embed="rId4">
            <a:alphaModFix/>
          </a:blip>
          <a:srcRect l="6136" t="27076" r="18698" b="-13522"/>
          <a:stretch/>
        </p:blipFill>
        <p:spPr>
          <a:xfrm rot="10800000">
            <a:off x="-1" y="6520184"/>
            <a:ext cx="12192001" cy="2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1">
  <p:cSld name="Título y objetos copia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2">
  <p:cSld name="Título y objetos copia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3">
  <p:cSld name="Título y objetos copia 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4">
  <p:cSld name="Título y objetos copia 4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5">
  <p:cSld name="Título y objetos copia 5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 copia 6">
  <p:cSld name="Título y objetos copia 6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 descr="Imag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1711" y="448119"/>
            <a:ext cx="4017465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8392" y="-41672"/>
            <a:ext cx="6783784" cy="676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5416" y="6573214"/>
            <a:ext cx="16220203" cy="33185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Imagen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501210" y="435419"/>
            <a:ext cx="4017466" cy="3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Imagen"/>
          <p:cNvPicPr preferRelativeResize="0"/>
          <p:nvPr/>
        </p:nvPicPr>
        <p:blipFill rotWithShape="1">
          <a:blip r:embed="rId17">
            <a:alphaModFix/>
          </a:blip>
          <a:srcRect l="30343" t="616"/>
          <a:stretch>
            <a:fillRect/>
          </a:stretch>
        </p:blipFill>
        <p:spPr>
          <a:xfrm>
            <a:off x="0" y="0"/>
            <a:ext cx="4725392" cy="672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 descr="Imagen"/>
          <p:cNvPicPr preferRelativeResize="0"/>
          <p:nvPr/>
        </p:nvPicPr>
        <p:blipFill rotWithShape="1">
          <a:blip r:embed="rId18">
            <a:alphaModFix/>
          </a:blip>
          <a:srcRect l="6136" t="-38696" r="18698" b="25174"/>
          <a:stretch/>
        </p:blipFill>
        <p:spPr>
          <a:xfrm>
            <a:off x="-1" y="6444794"/>
            <a:ext cx="12192001" cy="3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838200" y="812145"/>
            <a:ext cx="10515600" cy="87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F1F9AAE-894C-9159-17F0-BD0A5A9FB6FB}"/>
              </a:ext>
            </a:extLst>
          </p:cNvPr>
          <p:cNvSpPr/>
          <p:nvPr/>
        </p:nvSpPr>
        <p:spPr>
          <a:xfrm>
            <a:off x="2417782" y="2794397"/>
            <a:ext cx="7310253" cy="1852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_tradnl" sz="3867" b="1" kern="0" dirty="0">
                <a:solidFill>
                  <a:schemeClr val="bg1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(NÚMERO) SESIÓN  </a:t>
            </a:r>
          </a:p>
          <a:p>
            <a:pPr algn="ctr" defTabSz="1219170">
              <a:buClr>
                <a:srgbClr val="000000"/>
              </a:buClr>
            </a:pPr>
            <a:r>
              <a:rPr lang="es-ES_tradnl" sz="3867" b="1" kern="0" dirty="0">
                <a:solidFill>
                  <a:schemeClr val="bg1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ORDINARIA DEL COMITÉ </a:t>
            </a:r>
          </a:p>
          <a:p>
            <a:pPr algn="ctr" defTabSz="1219170">
              <a:buClr>
                <a:srgbClr val="000000"/>
              </a:buClr>
            </a:pPr>
            <a:r>
              <a:rPr lang="es-ES_tradnl" sz="3200" kern="0" dirty="0">
                <a:solidFill>
                  <a:schemeClr val="bg1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 CONTROL INTERNO </a:t>
            </a:r>
          </a:p>
          <a:p>
            <a:pPr algn="ctr" defTabSz="1219170">
              <a:buClr>
                <a:srgbClr val="000000"/>
              </a:buClr>
            </a:pPr>
            <a:r>
              <a:rPr lang="es-ES_tradnl" sz="3200" b="1" kern="0" dirty="0" smtClean="0">
                <a:solidFill>
                  <a:schemeClr val="bg1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202X</a:t>
            </a:r>
            <a:endParaRPr lang="es-MX" sz="2133" kern="0" dirty="0">
              <a:solidFill>
                <a:schemeClr val="bg1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3BB09A-4F29-6EA2-3302-926C5C1E78AC}"/>
              </a:ext>
            </a:extLst>
          </p:cNvPr>
          <p:cNvSpPr txBox="1"/>
          <p:nvPr/>
        </p:nvSpPr>
        <p:spPr>
          <a:xfrm>
            <a:off x="7518608" y="261090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LOGO DE LA INSTITUCIÓN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A34F4FE1-6102-1847-87B2-36758F0A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78782" cy="1755430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VI. REPORTE ANUAL</a:t>
            </a:r>
            <a:r>
              <a:rPr lang="es-ES_tradnl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ES_tradnl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DEL ANÁLISIS DEL DESEMPEÑO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51398" y="2215554"/>
            <a:ext cx="9088581" cy="128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Mediante memorándum número </a:t>
            </a:r>
            <a:r>
              <a:rPr lang="es-ES" sz="2400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XXX/XXX/XXX/202X</a:t>
            </a:r>
            <a:r>
              <a:rPr lang="es-ES" sz="2400" dirty="0">
                <a:solidFill>
                  <a:srgbClr val="832344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el/la </a:t>
            </a:r>
            <a:r>
              <a:rPr lang="es-ES" sz="2400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[NOMBRE DE QUIEN REMITE],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[CARGO], remite </a:t>
            </a: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el Reporte Anual del análisis del desempeño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s-ES_tradnl" dirty="0">
              <a:solidFill>
                <a:srgbClr val="832344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9D43D0-B4FE-7C28-609A-92D86540357C}"/>
              </a:ext>
            </a:extLst>
          </p:cNvPr>
          <p:cNvSpPr txBox="1"/>
          <p:nvPr/>
        </p:nvSpPr>
        <p:spPr>
          <a:xfrm>
            <a:off x="751087" y="4188624"/>
            <a:ext cx="988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[PARA LA DESCRIPCIÓN DEL INFORME SE PUEDE HACER USO DE GRÁFICOS Y TABLAS, PARA RESUMIR </a:t>
            </a:r>
          </a:p>
          <a:p>
            <a:pPr algn="ctr"/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LA INFORMACIÓN Y PRESENTARLA DE MANERA MÁS CONCRETA Y EJECUTIVA]</a:t>
            </a:r>
          </a:p>
        </p:txBody>
      </p:sp>
    </p:spTree>
    <p:extLst>
      <p:ext uri="{BB962C8B-B14F-4D97-AF65-F5344CB8AC3E}">
        <p14:creationId xmlns:p14="http://schemas.microsoft.com/office/powerpoint/2010/main" val="10039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3847" y="172140"/>
            <a:ext cx="7471303" cy="940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VII. DESEMPEÑO</a:t>
            </a:r>
            <a:r>
              <a:rPr lang="en-US" sz="2800" dirty="0">
                <a:solidFill>
                  <a:srgbClr val="C00000"/>
                </a:solidFill>
                <a:latin typeface="Montserrat" panose="00000500000000000000" pitchFamily="2" charset="0"/>
                <a:cs typeface="Univia Pro Black"/>
                <a:sym typeface="Arial"/>
              </a:rPr>
              <a:t> </a:t>
            </a:r>
            <a:r>
              <a:rPr lang="en-US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INSTITUCIONAL</a:t>
            </a:r>
          </a:p>
        </p:txBody>
      </p:sp>
      <p:sp>
        <p:nvSpPr>
          <p:cNvPr id="4" name="Marcador de contenido 8"/>
          <p:cNvSpPr txBox="1">
            <a:spLocks/>
          </p:cNvSpPr>
          <p:nvPr/>
        </p:nvSpPr>
        <p:spPr>
          <a:xfrm>
            <a:off x="393847" y="1758983"/>
            <a:ext cx="10130088" cy="171724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77">
              <a:spcBef>
                <a:spcPts val="1000"/>
              </a:spcBef>
              <a:buNone/>
            </a:pPr>
            <a:r>
              <a:rPr lang="es-ES_tradnl" sz="2133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 </a:t>
            </a:r>
            <a:r>
              <a:rPr lang="es-ES_tradnl" sz="2133" dirty="0">
                <a:solidFill>
                  <a:prstClr val="black"/>
                </a:solidFill>
                <a:latin typeface="Montserrat" panose="00000500000000000000" pitchFamily="2" charset="0"/>
                <a:cs typeface="Univia Pro Light"/>
                <a:sym typeface="Arial"/>
              </a:rPr>
              <a:t>Esta Institución  cuenta  con [</a:t>
            </a:r>
            <a:r>
              <a:rPr lang="es-ES_tradnl" sz="2133" dirty="0" err="1">
                <a:solidFill>
                  <a:prstClr val="black"/>
                </a:solidFill>
                <a:latin typeface="Montserrat" panose="00000500000000000000" pitchFamily="2" charset="0"/>
                <a:cs typeface="Univia Pro Light"/>
                <a:sym typeface="Arial"/>
              </a:rPr>
              <a:t>nº</a:t>
            </a:r>
            <a:r>
              <a:rPr lang="es-ES_tradnl" sz="2133" dirty="0">
                <a:solidFill>
                  <a:prstClr val="black"/>
                </a:solidFill>
                <a:latin typeface="Montserrat" panose="00000500000000000000" pitchFamily="2" charset="0"/>
                <a:cs typeface="Univia Pro Light"/>
                <a:sym typeface="Arial"/>
              </a:rPr>
              <a:t>] programas presupuestarios :</a:t>
            </a:r>
          </a:p>
          <a:p>
            <a:pPr marL="228594" indent="-228594" algn="just" defTabSz="914377">
              <a:spcBef>
                <a:spcPts val="1000"/>
              </a:spcBef>
            </a:pPr>
            <a:r>
              <a:rPr lang="es-ES_tradnl" sz="2133" b="1" dirty="0">
                <a:solidFill>
                  <a:prstClr val="black"/>
                </a:solidFill>
                <a:latin typeface="Montserrat" panose="00000500000000000000" pitchFamily="2" charset="0"/>
                <a:cs typeface="Univia Pro Light"/>
                <a:sym typeface="Arial"/>
              </a:rPr>
              <a:t>no .</a:t>
            </a:r>
            <a:r>
              <a:rPr lang="es-ES_tradnl" sz="2133" dirty="0">
                <a:solidFill>
                  <a:prstClr val="black"/>
                </a:solidFill>
                <a:latin typeface="Montserrat" panose="00000500000000000000" pitchFamily="2" charset="0"/>
                <a:cs typeface="Univia Pro Light"/>
                <a:sym typeface="Arial"/>
              </a:rPr>
              <a:t>- “NOMBRE DEL PROGRAMA”</a:t>
            </a:r>
          </a:p>
          <a:p>
            <a:pPr marL="228594" indent="-228594" algn="just" defTabSz="914377">
              <a:spcBef>
                <a:spcPts val="1000"/>
              </a:spcBef>
            </a:pPr>
            <a:r>
              <a:rPr lang="es-ES_tradnl" sz="2133" b="1" dirty="0">
                <a:solidFill>
                  <a:prstClr val="black"/>
                </a:solidFill>
                <a:latin typeface="Montserrat" panose="00000500000000000000" pitchFamily="2" charset="0"/>
                <a:cs typeface="Univia Pro Light"/>
                <a:sym typeface="Arial"/>
              </a:rPr>
              <a:t>no</a:t>
            </a:r>
            <a:r>
              <a:rPr lang="es-ES_tradnl" sz="2133" dirty="0">
                <a:solidFill>
                  <a:prstClr val="black"/>
                </a:solidFill>
                <a:latin typeface="Montserrat" panose="00000500000000000000" pitchFamily="2" charset="0"/>
                <a:cs typeface="Univia Pro Light"/>
                <a:sym typeface="Arial"/>
              </a:rPr>
              <a:t>.-  “NOMBRE DEL RPOGRAMA”</a:t>
            </a:r>
            <a:r>
              <a:rPr lang="es-ES_tradnl" sz="2400" dirty="0">
                <a:solidFill>
                  <a:prstClr val="black"/>
                </a:solidFill>
                <a:latin typeface="Montserrat" panose="00000500000000000000" pitchFamily="2" charset="0"/>
                <a:cs typeface="Univia Pro Light"/>
                <a:sym typeface="Arial"/>
              </a:rPr>
              <a:t>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98260"/>
              </p:ext>
            </p:extLst>
          </p:nvPr>
        </p:nvGraphicFramePr>
        <p:xfrm>
          <a:off x="393847" y="3645796"/>
          <a:ext cx="10289065" cy="16464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5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319"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PRESUPUESTO</a:t>
                      </a:r>
                      <a:r>
                        <a:rPr lang="es-MX" sz="1600" baseline="0"/>
                        <a:t> AUTORIZADO</a:t>
                      </a:r>
                      <a:endParaRPr lang="es-MX" sz="160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PRESUPUESTO MODIFICADO</a:t>
                      </a:r>
                      <a:endParaRPr lang="es-MX" sz="160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PRESUPUESTO  EJERCIDO</a:t>
                      </a:r>
                      <a:endParaRPr lang="es-MX" sz="160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PRESUPESTO</a:t>
                      </a:r>
                      <a:r>
                        <a:rPr lang="es-MX" sz="1600" baseline="0"/>
                        <a:t> POR EJERCER</a:t>
                      </a:r>
                      <a:endParaRPr lang="es-MX" sz="160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%PRESUPUESTO EJERCIDO</a:t>
                      </a:r>
                      <a:endParaRPr lang="es-MX" sz="160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$xxx,xxx,xxx.xx</a:t>
                      </a:r>
                      <a:endParaRPr lang="es-MX" sz="1800" b="0" baseline="30000" dirty="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$xxx,xxx,xxx.xx</a:t>
                      </a:r>
                      <a:endParaRPr lang="es-MX" sz="1800" b="0" baseline="30000" dirty="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$xxx,xxx,xxx.xx</a:t>
                      </a:r>
                      <a:endParaRPr lang="es-MX" sz="1800" b="0" baseline="30000" dirty="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$xxx,xxx,xxx.xx</a:t>
                      </a:r>
                      <a:endParaRPr lang="es-MX" sz="1800" b="0" baseline="30000" dirty="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/>
                        <a:t>xx.xx% 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Marcador de contenido 8">
            <a:extLst>
              <a:ext uri="{FF2B5EF4-FFF2-40B4-BE49-F238E27FC236}">
                <a16:creationId xmlns:a16="http://schemas.microsoft.com/office/drawing/2014/main" id="{6319B01F-D601-964E-8688-BCD788CE4143}"/>
              </a:ext>
            </a:extLst>
          </p:cNvPr>
          <p:cNvSpPr txBox="1">
            <a:spLocks/>
          </p:cNvSpPr>
          <p:nvPr/>
        </p:nvSpPr>
        <p:spPr>
          <a:xfrm>
            <a:off x="758284" y="5862861"/>
            <a:ext cx="10515600" cy="3925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77">
              <a:spcBef>
                <a:spcPts val="1000"/>
              </a:spcBef>
              <a:buNone/>
            </a:pPr>
            <a:r>
              <a:rPr lang="es-ES_tradnl" sz="1333" dirty="0">
                <a:solidFill>
                  <a:srgbClr val="FF0000"/>
                </a:solidFill>
                <a:latin typeface="Univia Pro Light"/>
                <a:cs typeface="Univia Pro Light"/>
                <a:sym typeface="Arial"/>
              </a:rPr>
              <a:t>*Actualizado al 20 de diciembre </a:t>
            </a:r>
            <a:r>
              <a:rPr lang="es-ES_tradnl" sz="1333" dirty="0" smtClean="0">
                <a:solidFill>
                  <a:srgbClr val="FF0000"/>
                </a:solidFill>
                <a:latin typeface="Univia Pro Light"/>
                <a:cs typeface="Univia Pro Light"/>
                <a:sym typeface="Arial"/>
              </a:rPr>
              <a:t>202x.</a:t>
            </a:r>
            <a:endParaRPr lang="es-ES_tradnl" sz="2400" dirty="0">
              <a:solidFill>
                <a:prstClr val="black"/>
              </a:solidFill>
              <a:latin typeface="Univia Pro Light"/>
              <a:cs typeface="Univia Pro Light"/>
              <a:sym typeface="Arial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159583" y="842815"/>
            <a:ext cx="5171659" cy="42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_tradnl" sz="2133" b="1" kern="0" dirty="0" smtClean="0">
                <a:solidFill>
                  <a:srgbClr val="C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a) </a:t>
            </a:r>
            <a:r>
              <a:rPr lang="es-ES_tradnl" sz="2133" kern="0" dirty="0" smtClean="0">
                <a:solidFill>
                  <a:srgbClr val="0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Programas </a:t>
            </a:r>
            <a:r>
              <a:rPr lang="es-ES_tradnl" sz="2133" kern="0" dirty="0">
                <a:solidFill>
                  <a:srgbClr val="0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Presupuestarios</a:t>
            </a:r>
          </a:p>
        </p:txBody>
      </p:sp>
    </p:spTree>
    <p:extLst>
      <p:ext uri="{BB962C8B-B14F-4D97-AF65-F5344CB8AC3E}">
        <p14:creationId xmlns:p14="http://schemas.microsoft.com/office/powerpoint/2010/main" val="267448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3847" y="172140"/>
            <a:ext cx="7471303" cy="940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VII. DESEMPEÑO</a:t>
            </a:r>
            <a:r>
              <a:rPr lang="en-US" sz="2800" dirty="0">
                <a:solidFill>
                  <a:srgbClr val="C00000"/>
                </a:solidFill>
                <a:latin typeface="Montserrat" panose="00000500000000000000" pitchFamily="2" charset="0"/>
                <a:cs typeface="Univia Pro Black"/>
                <a:sym typeface="Arial"/>
              </a:rPr>
              <a:t> </a:t>
            </a:r>
            <a:r>
              <a:rPr lang="en-US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INSTITUCIONAL</a:t>
            </a:r>
          </a:p>
        </p:txBody>
      </p:sp>
      <p:sp>
        <p:nvSpPr>
          <p:cNvPr id="7" name="Rectangle 5"/>
          <p:cNvSpPr/>
          <p:nvPr/>
        </p:nvSpPr>
        <p:spPr>
          <a:xfrm>
            <a:off x="2159583" y="842815"/>
            <a:ext cx="5171659" cy="42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_tradnl" sz="2133" b="1" kern="0" dirty="0" smtClean="0">
                <a:solidFill>
                  <a:srgbClr val="C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a) </a:t>
            </a:r>
            <a:r>
              <a:rPr lang="es-ES_tradnl" sz="2133" kern="0" dirty="0" smtClean="0">
                <a:solidFill>
                  <a:srgbClr val="0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Cumplimiento de metas</a:t>
            </a:r>
            <a:endParaRPr lang="es-ES_tradnl" sz="2133" kern="0" dirty="0">
              <a:solidFill>
                <a:srgbClr val="000000"/>
              </a:solidFill>
              <a:latin typeface="Montserrat" panose="00000500000000000000" pitchFamily="2" charset="0"/>
              <a:cs typeface="Univia Pro Regular"/>
              <a:sym typeface="Arial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7528" y="6356351"/>
            <a:ext cx="2743201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12</a:t>
            </a:fld>
            <a:endParaRPr lang="es-MX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Marcador de contenido 8"/>
          <p:cNvSpPr txBox="1">
            <a:spLocks/>
          </p:cNvSpPr>
          <p:nvPr/>
        </p:nvSpPr>
        <p:spPr>
          <a:xfrm>
            <a:off x="758284" y="1915936"/>
            <a:ext cx="9883707" cy="171724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spcBef>
                <a:spcPts val="1000"/>
              </a:spcBef>
              <a:buNone/>
            </a:pPr>
            <a:r>
              <a:rPr lang="es-ES_tradnl" sz="2133" b="1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NOTA</a:t>
            </a:r>
            <a:r>
              <a:rPr lang="es-ES_tradnl" sz="2133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: A CONTINUACIÓN, SE SUGIERE PRESENTAR EN ESTE PUNTO LA INFORMACIÓN CORRESPONDIENTE A LOS REPORTES TRIMESTRALES DE CUMPLIMIENTO DE METAS DE LA MIR, </a:t>
            </a:r>
            <a:r>
              <a:rPr lang="es-ES_tradnl" sz="2133" b="1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A NIVEL ACTIVIDAD Y UNIDAD ADMINISTRATIVA</a:t>
            </a:r>
            <a:r>
              <a:rPr lang="es-ES_tradnl" sz="2133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.</a:t>
            </a:r>
          </a:p>
          <a:p>
            <a:pPr marL="0" indent="0" algn="ctr" defTabSz="914377">
              <a:spcBef>
                <a:spcPts val="1000"/>
              </a:spcBef>
              <a:buNone/>
            </a:pPr>
            <a:endParaRPr lang="es-ES_tradnl" sz="2133" dirty="0">
              <a:solidFill>
                <a:prstClr val="black"/>
              </a:solidFill>
              <a:latin typeface="Univia Pro Light"/>
              <a:cs typeface="Univia Pro Light"/>
              <a:sym typeface="Arial"/>
            </a:endParaRPr>
          </a:p>
          <a:p>
            <a:pPr marL="0" indent="0" algn="just" defTabSz="914377">
              <a:spcBef>
                <a:spcPts val="1000"/>
              </a:spcBef>
              <a:buNone/>
            </a:pPr>
            <a:r>
              <a:rPr lang="es-ES_tradnl" sz="2133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AL RESPECTO SE SUGIEREN INCORPORAR LOS SIGUIENTES DATOS: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NÚMERO DEL PROGRAMA PRESUPUESTARIO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NOMBRE DE LA UNIDAD ADMINISTRATIVA (ÁREA)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GRAFICAR EL AVANCE DE METAS QUE CORRESPONDE A LAS ACTIVIDADES A CARGO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FECHA DE CORTE</a:t>
            </a:r>
            <a:endParaRPr lang="es-ES_tradnl" sz="2400" dirty="0">
              <a:solidFill>
                <a:srgbClr val="C00000"/>
              </a:solidFill>
              <a:latin typeface="Montserrat" panose="00000500000000000000" pitchFamily="2" charset="0"/>
              <a:cs typeface="Univia Pro 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92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3847" y="172140"/>
            <a:ext cx="7471303" cy="940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VII. DESEMPEÑO</a:t>
            </a:r>
            <a:r>
              <a:rPr lang="en-US" sz="2800" dirty="0">
                <a:solidFill>
                  <a:srgbClr val="C00000"/>
                </a:solidFill>
                <a:latin typeface="Montserrat" panose="00000500000000000000" pitchFamily="2" charset="0"/>
                <a:cs typeface="Univia Pro Black"/>
                <a:sym typeface="Arial"/>
              </a:rPr>
              <a:t> </a:t>
            </a:r>
            <a:r>
              <a:rPr lang="en-US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INSTITUCIONAL</a:t>
            </a:r>
          </a:p>
        </p:txBody>
      </p:sp>
      <p:sp>
        <p:nvSpPr>
          <p:cNvPr id="7" name="Rectangle 5"/>
          <p:cNvSpPr/>
          <p:nvPr/>
        </p:nvSpPr>
        <p:spPr>
          <a:xfrm>
            <a:off x="2159583" y="842815"/>
            <a:ext cx="5171659" cy="42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_tradnl" sz="2133" b="1" kern="0" dirty="0" smtClean="0">
                <a:solidFill>
                  <a:srgbClr val="C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a) </a:t>
            </a:r>
            <a:r>
              <a:rPr lang="es-ES_tradnl" sz="2133" kern="0" dirty="0" smtClean="0">
                <a:solidFill>
                  <a:srgbClr val="0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Cumplimiento de metas</a:t>
            </a:r>
            <a:endParaRPr lang="es-ES_tradnl" sz="2133" kern="0" dirty="0">
              <a:solidFill>
                <a:srgbClr val="000000"/>
              </a:solidFill>
              <a:latin typeface="Montserrat" panose="00000500000000000000" pitchFamily="2" charset="0"/>
              <a:cs typeface="Univia Pro Regular"/>
              <a:sym typeface="Arial"/>
            </a:endParaRPr>
          </a:p>
        </p:txBody>
      </p:sp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617528" y="6356351"/>
            <a:ext cx="2743201" cy="365125"/>
          </a:xfrm>
        </p:spPr>
        <p:txBody>
          <a:bodyPr/>
          <a:lstStyle/>
          <a:p>
            <a:fld id="{00000000-1234-1234-1234-123412341234}" type="slidenum">
              <a:rPr lang="es-MX" smtClean="0"/>
              <a:pPr/>
              <a:t>13</a:t>
            </a:fld>
            <a:endParaRPr lang="es-MX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C6A9DF-26AB-8A44-B026-F6E2F8032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907199"/>
              </p:ext>
            </p:extLst>
          </p:nvPr>
        </p:nvGraphicFramePr>
        <p:xfrm>
          <a:off x="989605" y="1908611"/>
          <a:ext cx="10277815" cy="456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Marcador de contenido 8">
            <a:extLst>
              <a:ext uri="{FF2B5EF4-FFF2-40B4-BE49-F238E27FC236}">
                <a16:creationId xmlns:a16="http://schemas.microsoft.com/office/drawing/2014/main" id="{B43DCCAC-3D3C-804A-9A0C-DF8584AEBB7C}"/>
              </a:ext>
            </a:extLst>
          </p:cNvPr>
          <p:cNvSpPr txBox="1">
            <a:spLocks/>
          </p:cNvSpPr>
          <p:nvPr/>
        </p:nvSpPr>
        <p:spPr>
          <a:xfrm>
            <a:off x="184097" y="1532206"/>
            <a:ext cx="10515600" cy="3925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600" b="1">
                <a:latin typeface="Montserrat" pitchFamily="2" charset="77"/>
                <a:cs typeface="Univia Pro Light"/>
              </a:rPr>
              <a:t>Programa Presupuestario 165. Dirección Jurídica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84097" y="5969026"/>
            <a:ext cx="421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Montserrat" pitchFamily="2" charset="77"/>
              </a:rPr>
              <a:t>*Corte al 30 de octubre de 2022.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08CE03-2026-B489-6E1E-0BEE5B65C717}"/>
              </a:ext>
            </a:extLst>
          </p:cNvPr>
          <p:cNvSpPr txBox="1"/>
          <p:nvPr/>
        </p:nvSpPr>
        <p:spPr>
          <a:xfrm>
            <a:off x="8126459" y="1523923"/>
            <a:ext cx="366638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500" dirty="0">
                <a:solidFill>
                  <a:srgbClr val="C00000"/>
                </a:solidFill>
                <a:latin typeface="Montserrat" pitchFamily="2" charset="77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424314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3847" y="172140"/>
            <a:ext cx="7471303" cy="940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VII. DESEMPEÑO</a:t>
            </a:r>
            <a:r>
              <a:rPr lang="en-US" sz="2800" dirty="0">
                <a:solidFill>
                  <a:srgbClr val="C00000"/>
                </a:solidFill>
                <a:latin typeface="Montserrat" panose="00000500000000000000" pitchFamily="2" charset="0"/>
                <a:cs typeface="Univia Pro Black"/>
                <a:sym typeface="Arial"/>
              </a:rPr>
              <a:t> </a:t>
            </a:r>
            <a:r>
              <a:rPr lang="en-US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INSTITUCIONAL</a:t>
            </a:r>
          </a:p>
        </p:txBody>
      </p:sp>
      <p:sp>
        <p:nvSpPr>
          <p:cNvPr id="7" name="Rectangle 5"/>
          <p:cNvSpPr/>
          <p:nvPr/>
        </p:nvSpPr>
        <p:spPr>
          <a:xfrm>
            <a:off x="2159583" y="842815"/>
            <a:ext cx="5171659" cy="42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_tradnl" sz="2133" b="1" dirty="0">
                <a:solidFill>
                  <a:srgbClr val="C00000"/>
                </a:solidFill>
                <a:latin typeface="Montserrat" panose="00000500000000000000" pitchFamily="2" charset="0"/>
                <a:cs typeface="Univia Pro Regular"/>
              </a:rPr>
              <a:t>b</a:t>
            </a:r>
            <a:r>
              <a:rPr lang="es-ES_tradnl" sz="2133" b="1" kern="0" dirty="0" smtClean="0">
                <a:solidFill>
                  <a:srgbClr val="C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) </a:t>
            </a:r>
            <a:r>
              <a:rPr lang="es-ES_tradnl" sz="2133" kern="0" dirty="0" smtClean="0">
                <a:solidFill>
                  <a:srgbClr val="0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Proyectos de inversión pública</a:t>
            </a:r>
            <a:endParaRPr lang="es-ES_tradnl" sz="2133" kern="0" dirty="0">
              <a:solidFill>
                <a:srgbClr val="000000"/>
              </a:solidFill>
              <a:latin typeface="Montserrat" panose="00000500000000000000" pitchFamily="2" charset="0"/>
              <a:cs typeface="Univia Pro Regular"/>
              <a:sym typeface="Arial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7528" y="6356351"/>
            <a:ext cx="2743201" cy="365125"/>
          </a:xfrm>
        </p:spPr>
        <p:txBody>
          <a:bodyPr/>
          <a:lstStyle/>
          <a:p>
            <a:fld id="{00000000-1234-1234-1234-123412341234}" type="slidenum">
              <a:rPr lang="es-MX" smtClean="0"/>
              <a:pPr/>
              <a:t>14</a:t>
            </a:fld>
            <a:endParaRPr lang="es-MX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363AE06-B6F5-CF84-3C24-2A9DF48547F9}"/>
              </a:ext>
            </a:extLst>
          </p:cNvPr>
          <p:cNvSpPr txBox="1">
            <a:spLocks/>
          </p:cNvSpPr>
          <p:nvPr/>
        </p:nvSpPr>
        <p:spPr>
          <a:xfrm>
            <a:off x="790381" y="1711756"/>
            <a:ext cx="9883707" cy="171724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spcBef>
                <a:spcPts val="1000"/>
              </a:spcBef>
              <a:buNone/>
            </a:pPr>
            <a:r>
              <a:rPr lang="es-ES_tradnl" sz="2133" b="1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NOTA</a:t>
            </a:r>
            <a:r>
              <a:rPr lang="es-ES_tradnl" sz="2133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: SE SUGIEREN INCORPORAR LOS SIGUIENTES DATOS: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NÚMERO DE PROYECTOS DE INVERSIÓN AUTORIZADOS A LA INSTITUCIÓN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PRESUPUESTO AUTORIZADO GLOBAL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endParaRPr lang="es-ES_tradnl" sz="2133" dirty="0">
              <a:solidFill>
                <a:srgbClr val="C00000"/>
              </a:solidFill>
              <a:latin typeface="Univia Pro Light"/>
              <a:cs typeface="Univia Pro Light"/>
              <a:sym typeface="Arial"/>
            </a:endParaRPr>
          </a:p>
          <a:p>
            <a:pPr marL="0" indent="0" algn="just" defTabSz="914377">
              <a:spcBef>
                <a:spcPts val="1000"/>
              </a:spcBef>
              <a:buNone/>
            </a:pPr>
            <a:r>
              <a:rPr lang="es-ES_tradnl" sz="2133" b="1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POR CADA PROYECTO DE INVERSIÓN: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NOMBRE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PRESUPUESTO AUTORIZADO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PRESUPUESTO EJERCIDO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PORCENTAJE EQUIVALENTE AL PRESUPUESTO EJERCIDO VS EL AUTORIZADO</a:t>
            </a:r>
            <a:endParaRPr lang="es-ES_tradnl" sz="2400" dirty="0">
              <a:solidFill>
                <a:srgbClr val="C00000"/>
              </a:solidFill>
              <a:latin typeface="Montserrat" panose="00000500000000000000" pitchFamily="2" charset="0"/>
              <a:cs typeface="Univia Pro 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84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3847" y="172140"/>
            <a:ext cx="7471303" cy="940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VII. DESEMPEÑO</a:t>
            </a:r>
            <a:r>
              <a:rPr lang="en-US" sz="2800" dirty="0">
                <a:solidFill>
                  <a:srgbClr val="C00000"/>
                </a:solidFill>
                <a:latin typeface="Montserrat" panose="00000500000000000000" pitchFamily="2" charset="0"/>
                <a:cs typeface="Univia Pro Black"/>
                <a:sym typeface="Arial"/>
              </a:rPr>
              <a:t> </a:t>
            </a:r>
            <a:r>
              <a:rPr lang="en-US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INSTITUCIONAL</a:t>
            </a:r>
          </a:p>
        </p:txBody>
      </p:sp>
      <p:sp>
        <p:nvSpPr>
          <p:cNvPr id="7" name="Rectangle 5"/>
          <p:cNvSpPr/>
          <p:nvPr/>
        </p:nvSpPr>
        <p:spPr>
          <a:xfrm>
            <a:off x="2159583" y="842815"/>
            <a:ext cx="5171659" cy="42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_tradnl" sz="2133" b="1" dirty="0">
                <a:solidFill>
                  <a:srgbClr val="C00000"/>
                </a:solidFill>
                <a:latin typeface="Montserrat" panose="00000500000000000000" pitchFamily="2" charset="0"/>
                <a:cs typeface="Univia Pro Regular"/>
              </a:rPr>
              <a:t>c</a:t>
            </a:r>
            <a:r>
              <a:rPr lang="es-ES_tradnl" sz="2133" b="1" kern="0" dirty="0" smtClean="0">
                <a:solidFill>
                  <a:srgbClr val="C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) </a:t>
            </a:r>
            <a:r>
              <a:rPr lang="es-ES_tradnl" sz="2133" kern="0" dirty="0" smtClean="0">
                <a:solidFill>
                  <a:srgbClr val="0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Pasivos contingentes</a:t>
            </a:r>
            <a:endParaRPr lang="es-ES_tradnl" sz="2133" kern="0" dirty="0">
              <a:solidFill>
                <a:srgbClr val="000000"/>
              </a:solidFill>
              <a:latin typeface="Montserrat" panose="00000500000000000000" pitchFamily="2" charset="0"/>
              <a:cs typeface="Univia Pro Regular"/>
              <a:sym typeface="Arial"/>
            </a:endParaRP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C727F2B4-BB76-6641-8D5A-245657495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66205"/>
              </p:ext>
            </p:extLst>
          </p:nvPr>
        </p:nvGraphicFramePr>
        <p:xfrm>
          <a:off x="285932" y="3602169"/>
          <a:ext cx="11505325" cy="127999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401354">
                  <a:extLst>
                    <a:ext uri="{9D8B030D-6E8A-4147-A177-3AD203B41FA5}">
                      <a16:colId xmlns:a16="http://schemas.microsoft.com/office/drawing/2014/main" val="3352705282"/>
                    </a:ext>
                  </a:extLst>
                </a:gridCol>
                <a:gridCol w="3413838">
                  <a:extLst>
                    <a:ext uri="{9D8B030D-6E8A-4147-A177-3AD203B41FA5}">
                      <a16:colId xmlns:a16="http://schemas.microsoft.com/office/drawing/2014/main" val="4031230893"/>
                    </a:ext>
                  </a:extLst>
                </a:gridCol>
                <a:gridCol w="1478202">
                  <a:extLst>
                    <a:ext uri="{9D8B030D-6E8A-4147-A177-3AD203B41FA5}">
                      <a16:colId xmlns:a16="http://schemas.microsoft.com/office/drawing/2014/main" val="1643509053"/>
                    </a:ext>
                  </a:extLst>
                </a:gridCol>
                <a:gridCol w="4211931">
                  <a:extLst>
                    <a:ext uri="{9D8B030D-6E8A-4147-A177-3AD203B41FA5}">
                      <a16:colId xmlns:a16="http://schemas.microsoft.com/office/drawing/2014/main" val="2200603189"/>
                    </a:ext>
                  </a:extLst>
                </a:gridCol>
              </a:tblGrid>
              <a:tr h="487511"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ACTOR</a:t>
                      </a:r>
                      <a:endParaRPr lang="es-MX" sz="1600" b="1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PRETENSIÓN</a:t>
                      </a:r>
                      <a:endParaRPr lang="es-MX" sz="1600" b="1" dirty="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MONTO</a:t>
                      </a:r>
                      <a:endParaRPr lang="es-MX" sz="1600" b="1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ESTADO</a:t>
                      </a:r>
                      <a:endParaRPr lang="es-MX" sz="1600" b="1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240365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NOMBRE</a:t>
                      </a:r>
                      <a:endParaRPr lang="es-MX" sz="1400" b="1" i="0" dirty="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AutoNum type="alphaLcParenR"/>
                      </a:pPr>
                      <a:r>
                        <a:rPr lang="es-MX" sz="1400" dirty="0"/>
                        <a:t>ENUNCIAR LOS PUNTOS MÁS RELEVANTES</a:t>
                      </a:r>
                      <a:endParaRPr lang="es-MX" sz="1400" b="0" dirty="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algn="ctr" defTabSz="685817" rtl="0" eaLnBrk="1" latinLnBrk="0" hangingPunct="1"/>
                      <a:r>
                        <a:rPr lang="es-MX" sz="1400" kern="1200" dirty="0"/>
                        <a:t>$X,XXX,XX.</a:t>
                      </a:r>
                      <a:r>
                        <a:rPr lang="es-MX" sz="1400" kern="1200" baseline="30000" dirty="0"/>
                        <a:t>XX</a:t>
                      </a:r>
                      <a:endParaRPr lang="es-MX" sz="1400" b="1" kern="1200" baseline="30000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28600" indent="-228600" algn="just" defTabSz="685817" rtl="0" eaLnBrk="1" latinLnBrk="0" hangingPunct="1">
                        <a:buAutoNum type="arabicPeriod"/>
                      </a:pPr>
                      <a:r>
                        <a:rPr lang="es-MX" sz="1400" kern="1200" dirty="0"/>
                        <a:t>ENUNCIAR LAS ACCIONES REALIZADAS O LAS PRÓXIMAS A REALIZAR</a:t>
                      </a:r>
                      <a:endParaRPr lang="es-MX" sz="1400" b="0" kern="1200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13846549"/>
                  </a:ext>
                </a:extLst>
              </a:tr>
            </a:tbl>
          </a:graphicData>
        </a:graphic>
      </p:graphicFrame>
      <p:sp>
        <p:nvSpPr>
          <p:cNvPr id="10" name="Marcador de contenido 8">
            <a:extLst>
              <a:ext uri="{FF2B5EF4-FFF2-40B4-BE49-F238E27FC236}">
                <a16:creationId xmlns:a16="http://schemas.microsoft.com/office/drawing/2014/main" id="{FE095E04-4CED-98CA-8806-E102BB422ADF}"/>
              </a:ext>
            </a:extLst>
          </p:cNvPr>
          <p:cNvSpPr txBox="1">
            <a:spLocks/>
          </p:cNvSpPr>
          <p:nvPr/>
        </p:nvSpPr>
        <p:spPr>
          <a:xfrm>
            <a:off x="398995" y="1934054"/>
            <a:ext cx="11279198" cy="435133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ES_tradnl" sz="1800" dirty="0">
                <a:latin typeface="Montserrat" panose="00000500000000000000" pitchFamily="2" charset="0"/>
                <a:cs typeface="Univia Pro Light"/>
              </a:rPr>
              <a:t>El </a:t>
            </a:r>
            <a:r>
              <a:rPr lang="es-ES_tradnl" sz="1800" b="1" dirty="0">
                <a:latin typeface="Montserrat" panose="00000500000000000000" pitchFamily="2" charset="0"/>
                <a:cs typeface="Univia Pro Light"/>
              </a:rPr>
              <a:t>[NOMBRE], Vocal “B” de este Comité, </a:t>
            </a:r>
            <a:r>
              <a:rPr lang="es-ES_tradnl" sz="1800" dirty="0">
                <a:latin typeface="Montserrat" panose="00000500000000000000" pitchFamily="2" charset="0"/>
                <a:cs typeface="Univia Pro Light"/>
              </a:rPr>
              <a:t>a través de memorándum </a:t>
            </a:r>
            <a:r>
              <a:rPr lang="es-ES_tradnl" sz="1800" dirty="0">
                <a:solidFill>
                  <a:srgbClr val="C00000"/>
                </a:solidFill>
                <a:latin typeface="Montserrat" panose="00000500000000000000" pitchFamily="2" charset="0"/>
                <a:cs typeface="Univia Pro Light"/>
              </a:rPr>
              <a:t>XXX/XXX/XX/XX/202X, </a:t>
            </a:r>
            <a:r>
              <a:rPr lang="es-ES_tradnl" sz="1800" dirty="0">
                <a:latin typeface="Montserrat" panose="00000500000000000000" pitchFamily="2" charset="0"/>
                <a:cs typeface="Univia Pro Light"/>
              </a:rPr>
              <a:t>informa</a:t>
            </a:r>
            <a:r>
              <a:rPr lang="es-ES_tradnl" sz="1800" dirty="0">
                <a:solidFill>
                  <a:srgbClr val="832344"/>
                </a:solidFill>
                <a:latin typeface="Montserrat" panose="00000500000000000000" pitchFamily="2" charset="0"/>
                <a:cs typeface="Univia Pro Light"/>
              </a:rPr>
              <a:t> </a:t>
            </a:r>
            <a:r>
              <a:rPr lang="es-ES_tradnl" sz="1800" dirty="0">
                <a:latin typeface="Montserrat" panose="00000500000000000000" pitchFamily="2" charset="0"/>
                <a:cs typeface="Univia Pro Light"/>
              </a:rPr>
              <a:t>que se cuenta con los siguientes juicios en proceso: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>
              <a:latin typeface="Univia Pro Light"/>
              <a:cs typeface="Univ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2006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3847" y="172140"/>
            <a:ext cx="7471303" cy="940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VII. DESEMPEÑO</a:t>
            </a:r>
            <a:r>
              <a:rPr lang="en-US" sz="2800" dirty="0">
                <a:solidFill>
                  <a:srgbClr val="C00000"/>
                </a:solidFill>
                <a:latin typeface="Montserrat" panose="00000500000000000000" pitchFamily="2" charset="0"/>
                <a:cs typeface="Univia Pro Black"/>
                <a:sym typeface="Arial"/>
              </a:rPr>
              <a:t> </a:t>
            </a:r>
            <a:r>
              <a:rPr lang="en-US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INSTITUCIONAL</a:t>
            </a:r>
          </a:p>
        </p:txBody>
      </p:sp>
      <p:sp>
        <p:nvSpPr>
          <p:cNvPr id="7" name="Rectangle 5"/>
          <p:cNvSpPr/>
          <p:nvPr/>
        </p:nvSpPr>
        <p:spPr>
          <a:xfrm>
            <a:off x="1293309" y="902469"/>
            <a:ext cx="7497764" cy="42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_tradnl" sz="2133" b="1" kern="0" dirty="0" smtClean="0">
                <a:solidFill>
                  <a:srgbClr val="C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d) </a:t>
            </a:r>
            <a:r>
              <a:rPr lang="es-ES_tradnl" sz="2133" kern="0" dirty="0" smtClean="0">
                <a:solidFill>
                  <a:srgbClr val="000000"/>
                </a:solidFill>
                <a:latin typeface="Montserrat" panose="00000500000000000000" pitchFamily="2" charset="0"/>
                <a:cs typeface="Univia Pro Regular"/>
                <a:sym typeface="Arial"/>
              </a:rPr>
              <a:t>Plan Institucional de Tecnologías de la Información</a:t>
            </a:r>
            <a:endParaRPr lang="es-ES_tradnl" sz="2133" kern="0" dirty="0">
              <a:solidFill>
                <a:srgbClr val="000000"/>
              </a:solidFill>
              <a:latin typeface="Montserrat" panose="00000500000000000000" pitchFamily="2" charset="0"/>
              <a:cs typeface="Univia Pro Regular"/>
              <a:sym typeface="Arial"/>
            </a:endParaRPr>
          </a:p>
        </p:txBody>
      </p:sp>
      <p:sp>
        <p:nvSpPr>
          <p:cNvPr id="4" name="Marcador de contenido 8"/>
          <p:cNvSpPr txBox="1">
            <a:spLocks/>
          </p:cNvSpPr>
          <p:nvPr/>
        </p:nvSpPr>
        <p:spPr>
          <a:xfrm>
            <a:off x="1069718" y="1628011"/>
            <a:ext cx="9837784" cy="4351336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ES_tradnl" sz="2133" dirty="0">
                <a:latin typeface="Montserrat" panose="00000500000000000000" pitchFamily="2" charset="0"/>
                <a:cs typeface="Univia Pro Light"/>
              </a:rPr>
              <a:t>El/La </a:t>
            </a:r>
            <a:r>
              <a:rPr lang="es-ES_tradnl" sz="2133" b="1" dirty="0">
                <a:latin typeface="Montserrat" panose="00000500000000000000" pitchFamily="2" charset="0"/>
                <a:cs typeface="Univia Pro Light"/>
              </a:rPr>
              <a:t>NOMBRE</a:t>
            </a:r>
            <a:r>
              <a:rPr lang="es-ES_tradnl" sz="2133" dirty="0">
                <a:latin typeface="Montserrat" panose="00000500000000000000" pitchFamily="2" charset="0"/>
                <a:cs typeface="Univia Pro Light"/>
              </a:rPr>
              <a:t>, CARGO y Vocal “C” de este Comité, informó a través del </a:t>
            </a:r>
            <a:r>
              <a:rPr lang="es-MX" sz="2133" dirty="0">
                <a:latin typeface="Montserrat" panose="00000500000000000000" pitchFamily="2" charset="0"/>
                <a:cs typeface="Univia Pro Light"/>
              </a:rPr>
              <a:t>memorándum </a:t>
            </a:r>
            <a:r>
              <a:rPr lang="es-MX" sz="2133" dirty="0">
                <a:solidFill>
                  <a:srgbClr val="C00000"/>
                </a:solidFill>
                <a:latin typeface="Montserrat" panose="00000500000000000000" pitchFamily="2" charset="0"/>
                <a:cs typeface="Univia Pro Light"/>
              </a:rPr>
              <a:t>XXX/XX/XX/202X </a:t>
            </a:r>
            <a:r>
              <a:rPr lang="es-ES" sz="2133" dirty="0">
                <a:latin typeface="Montserrat" panose="00000500000000000000" pitchFamily="2" charset="0"/>
                <a:cs typeface="Univia Pro Light"/>
              </a:rPr>
              <a:t>[ENUNCIAR LO MÁS RELEVANTE DEL PITIC, HACER USO DE GRÁFICOS DE SER NECESARIO]</a:t>
            </a:r>
            <a:endParaRPr lang="es-MX" sz="2133" dirty="0">
              <a:latin typeface="Montserrat" panose="00000500000000000000" pitchFamily="2" charset="0"/>
              <a:cs typeface="Univ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863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0F128E9E-162C-D000-A568-C21F29A69965}"/>
              </a:ext>
            </a:extLst>
          </p:cNvPr>
          <p:cNvSpPr txBox="1">
            <a:spLocks/>
          </p:cNvSpPr>
          <p:nvPr/>
        </p:nvSpPr>
        <p:spPr>
          <a:xfrm>
            <a:off x="0" y="446846"/>
            <a:ext cx="8096945" cy="940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VIII. PROGRAMAS</a:t>
            </a:r>
            <a:r>
              <a:rPr lang="en-US" sz="2800" dirty="0">
                <a:solidFill>
                  <a:srgbClr val="C00000"/>
                </a:solidFill>
                <a:latin typeface="Montserrat" panose="00000500000000000000" pitchFamily="2" charset="0"/>
                <a:cs typeface="Univia Pro Black"/>
                <a:sym typeface="Arial"/>
              </a:rPr>
              <a:t> </a:t>
            </a:r>
            <a:r>
              <a:rPr lang="en-US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CON PADRONES DE BENEFICIARIOS</a:t>
            </a:r>
          </a:p>
        </p:txBody>
      </p:sp>
      <p:sp>
        <p:nvSpPr>
          <p:cNvPr id="3" name="Marcador de contenido 8">
            <a:extLst>
              <a:ext uri="{FF2B5EF4-FFF2-40B4-BE49-F238E27FC236}">
                <a16:creationId xmlns:a16="http://schemas.microsoft.com/office/drawing/2014/main" id="{A363AE06-B6F5-CF84-3C24-2A9DF48547F9}"/>
              </a:ext>
            </a:extLst>
          </p:cNvPr>
          <p:cNvSpPr txBox="1">
            <a:spLocks/>
          </p:cNvSpPr>
          <p:nvPr/>
        </p:nvSpPr>
        <p:spPr>
          <a:xfrm>
            <a:off x="918718" y="2289271"/>
            <a:ext cx="9883707" cy="171724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spcBef>
                <a:spcPts val="1000"/>
              </a:spcBef>
              <a:buNone/>
            </a:pPr>
            <a:r>
              <a:rPr lang="es-ES_tradnl" sz="2133" b="1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NOTA</a:t>
            </a:r>
            <a:r>
              <a:rPr lang="es-ES_tradnl" sz="2133" dirty="0">
                <a:solidFill>
                  <a:prstClr val="black"/>
                </a:solidFill>
                <a:latin typeface="Univia Pro Light"/>
                <a:cs typeface="Univia Pro Light"/>
                <a:sym typeface="Arial"/>
              </a:rPr>
              <a:t>: SE SUGIEREN INCORPORAR LOS SIGUIENTES DATOS: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NÚMERO DE PROGRAMAS CON PADRONES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PRESUPUESTO AUTORIZADO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endParaRPr lang="es-ES_tradnl" sz="2133" dirty="0">
              <a:solidFill>
                <a:srgbClr val="C00000"/>
              </a:solidFill>
              <a:latin typeface="Univia Pro Light"/>
              <a:cs typeface="Univia Pro Light"/>
              <a:sym typeface="Arial"/>
            </a:endParaRPr>
          </a:p>
          <a:p>
            <a:pPr marL="0" indent="0" algn="just" defTabSz="914377">
              <a:spcBef>
                <a:spcPts val="1000"/>
              </a:spcBef>
              <a:buNone/>
            </a:pPr>
            <a:r>
              <a:rPr lang="es-ES_tradnl" sz="2133" b="1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POR CADA PROGRAMA: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NOMBRE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PRESUPUESTO AUTORIZADO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NÚMERO DE BENEFICIARIOS</a:t>
            </a:r>
          </a:p>
          <a:p>
            <a:pPr algn="just" defTabSz="914377">
              <a:spcBef>
                <a:spcPts val="1000"/>
              </a:spcBef>
              <a:buFontTx/>
              <a:buChar char="-"/>
            </a:pPr>
            <a:r>
              <a:rPr lang="es-ES_tradnl" sz="2133" dirty="0">
                <a:solidFill>
                  <a:srgbClr val="C00000"/>
                </a:solidFill>
                <a:latin typeface="Univia Pro Light"/>
                <a:cs typeface="Univia Pro Light"/>
                <a:sym typeface="Arial"/>
              </a:rPr>
              <a:t>ESTADO ACTUAL DE INTEGRACIÓN DEL PADRÓN</a:t>
            </a:r>
            <a:endParaRPr lang="es-ES_tradnl" sz="2400" dirty="0">
              <a:solidFill>
                <a:srgbClr val="C00000"/>
              </a:solidFill>
              <a:latin typeface="Montserrat" panose="00000500000000000000" pitchFamily="2" charset="0"/>
              <a:cs typeface="Univia Pro 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77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id="{0F128E9E-162C-D000-A568-C21F29A69965}"/>
              </a:ext>
            </a:extLst>
          </p:cNvPr>
          <p:cNvSpPr txBox="1">
            <a:spLocks/>
          </p:cNvSpPr>
          <p:nvPr/>
        </p:nvSpPr>
        <p:spPr>
          <a:xfrm>
            <a:off x="597876" y="1373626"/>
            <a:ext cx="8166583" cy="940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IX. SEGUIMIENTO</a:t>
            </a:r>
            <a:r>
              <a:rPr lang="en-US" sz="2800" dirty="0">
                <a:solidFill>
                  <a:srgbClr val="C00000"/>
                </a:solidFill>
                <a:latin typeface="Montserrat" panose="00000500000000000000" pitchFamily="2" charset="0"/>
                <a:cs typeface="Univia Pro Black"/>
                <a:sym typeface="Arial"/>
              </a:rPr>
              <a:t> </a:t>
            </a:r>
            <a:r>
              <a:rPr lang="en-US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AL INFORME ANUAL DE ACTIVIDADES DEL </a:t>
            </a:r>
            <a:r>
              <a:rPr lang="en-US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CEPCI</a:t>
            </a:r>
          </a:p>
        </p:txBody>
      </p:sp>
      <p:sp>
        <p:nvSpPr>
          <p:cNvPr id="4" name="Marcador de contenido 8">
            <a:extLst>
              <a:ext uri="{FF2B5EF4-FFF2-40B4-BE49-F238E27FC236}">
                <a16:creationId xmlns:a16="http://schemas.microsoft.com/office/drawing/2014/main" id="{C204C921-4D4E-5956-DDEF-1BE6EC895CB5}"/>
              </a:ext>
            </a:extLst>
          </p:cNvPr>
          <p:cNvSpPr txBox="1">
            <a:spLocks/>
          </p:cNvSpPr>
          <p:nvPr/>
        </p:nvSpPr>
        <p:spPr>
          <a:xfrm>
            <a:off x="597876" y="2206116"/>
            <a:ext cx="9837784" cy="4351336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ES_tradnl" sz="2133" dirty="0">
                <a:latin typeface="Montserrat" panose="00000500000000000000" pitchFamily="2" charset="0"/>
                <a:cs typeface="Univia Pro Light"/>
              </a:rPr>
              <a:t>El/La </a:t>
            </a:r>
            <a:r>
              <a:rPr lang="es-ES_tradnl" sz="2133" b="1" dirty="0">
                <a:latin typeface="Montserrat" panose="00000500000000000000" pitchFamily="2" charset="0"/>
                <a:cs typeface="Univia Pro Light"/>
              </a:rPr>
              <a:t>NOMBRE</a:t>
            </a:r>
            <a:r>
              <a:rPr lang="es-ES_tradnl" sz="2133" dirty="0">
                <a:latin typeface="Montserrat" panose="00000500000000000000" pitchFamily="2" charset="0"/>
                <a:cs typeface="Univia Pro Light"/>
              </a:rPr>
              <a:t>, CARGO y Vocal “X” de este Comité, informó a través del </a:t>
            </a:r>
            <a:r>
              <a:rPr lang="es-MX" sz="2133" dirty="0">
                <a:latin typeface="Montserrat" panose="00000500000000000000" pitchFamily="2" charset="0"/>
                <a:cs typeface="Univia Pro Light"/>
              </a:rPr>
              <a:t>memorándum </a:t>
            </a:r>
            <a:r>
              <a:rPr lang="es-MX" sz="2133" dirty="0">
                <a:solidFill>
                  <a:srgbClr val="C00000"/>
                </a:solidFill>
                <a:latin typeface="Montserrat" panose="00000500000000000000" pitchFamily="2" charset="0"/>
                <a:cs typeface="Univia Pro Light"/>
              </a:rPr>
              <a:t>XXX/XX/XX/202X</a:t>
            </a:r>
            <a:r>
              <a:rPr lang="es-MX" sz="2133" dirty="0">
                <a:solidFill>
                  <a:srgbClr val="832344"/>
                </a:solidFill>
                <a:latin typeface="Montserrat" panose="00000500000000000000" pitchFamily="2" charset="0"/>
                <a:cs typeface="Univia Pro Light"/>
              </a:rPr>
              <a:t> </a:t>
            </a:r>
            <a:r>
              <a:rPr lang="es-ES" sz="2133" dirty="0">
                <a:latin typeface="Montserrat" panose="00000500000000000000" pitchFamily="2" charset="0"/>
                <a:cs typeface="Univia Pro Light"/>
              </a:rPr>
              <a:t>[ENUNCIAR LO MÁS RELEVANTE DEL CEPCI (SESIONES, ACUERDOS, AVANCE DEL PROGRAMA DE TRABAJO), HACER USO DE GRÁFICOS DE SER NECESARIO]</a:t>
            </a:r>
            <a:endParaRPr lang="es-MX" sz="2133" dirty="0">
              <a:latin typeface="Montserrat" panose="00000500000000000000" pitchFamily="2" charset="0"/>
              <a:cs typeface="Univ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303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BACFE94-D4E3-B441-9CB2-C75216F8EAC6}"/>
              </a:ext>
            </a:extLst>
          </p:cNvPr>
          <p:cNvSpPr/>
          <p:nvPr/>
        </p:nvSpPr>
        <p:spPr>
          <a:xfrm>
            <a:off x="1267691" y="2029565"/>
            <a:ext cx="9656618" cy="1852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4000" b="1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X. SEGUIMIENTO Y ACTUALIZACIÓN </a:t>
            </a:r>
            <a:r>
              <a:rPr lang="es-ES_tradnl" sz="40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DEL SISTEMA DE CONTROL INTERNO </a:t>
            </a:r>
            <a:r>
              <a:rPr lang="es-ES_tradnl" sz="4000" b="1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202X</a:t>
            </a:r>
            <a:endParaRPr lang="es-MX" sz="3200" dirty="0"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romanUcPeriod" startAt="7"/>
            </a:pPr>
            <a:endParaRPr lang="es-MX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972FA1-9046-45C1-2E70-9001FD2B0B75}"/>
              </a:ext>
            </a:extLst>
          </p:cNvPr>
          <p:cNvSpPr txBox="1"/>
          <p:nvPr/>
        </p:nvSpPr>
        <p:spPr>
          <a:xfrm>
            <a:off x="4131359" y="5726110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LOGO DE LA INSTITUCIÓN</a:t>
            </a:r>
          </a:p>
        </p:txBody>
      </p:sp>
    </p:spTree>
    <p:extLst>
      <p:ext uri="{BB962C8B-B14F-4D97-AF65-F5344CB8AC3E}">
        <p14:creationId xmlns:p14="http://schemas.microsoft.com/office/powerpoint/2010/main" val="288806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E296A9C6-8C3E-7F4D-B37B-35013C924EA3}"/>
              </a:ext>
            </a:extLst>
          </p:cNvPr>
          <p:cNvSpPr txBox="1">
            <a:spLocks/>
          </p:cNvSpPr>
          <p:nvPr/>
        </p:nvSpPr>
        <p:spPr>
          <a:xfrm>
            <a:off x="733545" y="1679179"/>
            <a:ext cx="5115103" cy="457570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 algn="just">
              <a:buFont typeface="+mj-lt"/>
              <a:buAutoNum type="romanUcPeriod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DECLARACIÓN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QUÓRUM LEGAL E INICIO DE LA SESIÓN.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APROBACIÓN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ORDEN DEL DÍA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RATIFICACIÓN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ACTA DE LA SESIÓN ANTERIOR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SEGUIMIENTO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DE ACUERDOS.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CÉDULAS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DE PROBLEMÁTICAS SITUACIONES CRÍTICAS.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REPORTE ANUAL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ANÁLISIS DEL DESEMPEÑO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DESEMPEÑO INSTITUCIONAL</a:t>
            </a:r>
            <a:endParaRPr lang="es-ES_tradnl" sz="1800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PROGRAMAS 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CON PADRONES DE </a:t>
            </a: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BENEFICIARIOS</a:t>
            </a:r>
            <a:endParaRPr lang="es-ES_tradnl" sz="18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7F9F17B5-1D3C-CC4F-BA22-D93E83919E85}"/>
              </a:ext>
            </a:extLst>
          </p:cNvPr>
          <p:cNvSpPr txBox="1">
            <a:spLocks/>
          </p:cNvSpPr>
          <p:nvPr/>
        </p:nvSpPr>
        <p:spPr>
          <a:xfrm>
            <a:off x="6127806" y="1359088"/>
            <a:ext cx="4968895" cy="469858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 algn="just">
              <a:buFont typeface="+mj-lt"/>
              <a:buAutoNum type="romanUcPeriod" startAt="9"/>
            </a:pPr>
            <a:endParaRPr lang="es-ES_tradnl" sz="1800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UcPeriod" startAt="9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SEGUIMIENTO 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AL INFROME ANUAL DE </a:t>
            </a: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ACTIVIDADES DEL CEPCI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s-ES_tradnl" sz="1800" b="1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UcPeriod" startAt="9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SEGUIMIENTO 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AL ESTABLECIMIENTO Y ACTUALIZACIÓN DEL </a:t>
            </a: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SISTEMA DE CONTROL INTERNO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INSTITUCIONAL </a:t>
            </a:r>
            <a:endParaRPr lang="es-ES_tradnl" sz="1800" b="1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UcPeriod" startAt="9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PROCESO 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</a:t>
            </a: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ADMINISTRACIÓN DE RIESGOS 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INSTITUCIONAL. </a:t>
            </a:r>
          </a:p>
          <a:p>
            <a:pPr marL="514350" indent="-514350" algn="just">
              <a:buFont typeface="+mj-lt"/>
              <a:buAutoNum type="romanUcPeriod" startAt="9"/>
            </a:pP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ASPECTOS QUE </a:t>
            </a: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INCIDEN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EN EL </a:t>
            </a: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 INTERNO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 EN LA </a:t>
            </a: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PRESENTACIÓN DE ACTOS CONTRARIOS A LA INTEGRIDAD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800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UcPeriod" startAt="9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ASUNTOS GENERALES. </a:t>
            </a:r>
            <a:endParaRPr lang="es-ES_tradnl" sz="1800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UcPeriod" startAt="9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REVISIÓN Y RATIFICACIÓN </a:t>
            </a:r>
            <a:r>
              <a:rPr lang="es-ES_tradnl" sz="18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 ACUERDOS ADOPTADOS EN LA REUNIÓN</a:t>
            </a:r>
          </a:p>
          <a:p>
            <a:pPr marL="514350" indent="-514350" algn="just">
              <a:buFont typeface="+mj-lt"/>
              <a:buAutoNum type="romanUcPeriod" startAt="9"/>
            </a:pPr>
            <a:r>
              <a:rPr lang="es-ES_tradnl" sz="1800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CLAUSURA</a:t>
            </a:r>
            <a:endParaRPr lang="es-ES_tradnl" sz="18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76622" y="563996"/>
            <a:ext cx="5220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ORDEN</a:t>
            </a:r>
            <a:r>
              <a:rPr lang="es-ES_tradnl" sz="3600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ES_tradnl" sz="3600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DEL DÍA</a:t>
            </a:r>
            <a:endParaRPr lang="es-MX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4FFF7912-3DF3-4641-A261-434180EF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8" y="6356351"/>
            <a:ext cx="2743201" cy="365125"/>
          </a:xfrm>
        </p:spPr>
        <p:txBody>
          <a:bodyPr/>
          <a:lstStyle/>
          <a:p>
            <a:fld id="{00000000-1234-1234-1234-123412341234}" type="slidenum">
              <a:rPr lang="es-MX" smtClean="0"/>
              <a:pPr/>
              <a:t>20</a:t>
            </a:fld>
            <a:endParaRPr lang="es-MX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BF1372B4-37E4-CF44-A88E-F38AF0FE5F32}"/>
              </a:ext>
            </a:extLst>
          </p:cNvPr>
          <p:cNvSpPr txBox="1">
            <a:spLocks/>
          </p:cNvSpPr>
          <p:nvPr/>
        </p:nvSpPr>
        <p:spPr>
          <a:xfrm>
            <a:off x="144379" y="512169"/>
            <a:ext cx="8173825" cy="9872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_tradnl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REPORTE DE AVANCE TRIMESTRAL </a:t>
            </a:r>
            <a:endParaRPr lang="es-ES_tradnl" sz="3200" b="1" dirty="0" smtClean="0">
              <a:solidFill>
                <a:srgbClr val="C00000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ClrTx/>
              <a:buFontTx/>
            </a:pPr>
            <a:r>
              <a:rPr lang="es-ES_tradnl" sz="3200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DEL </a:t>
            </a:r>
            <a:r>
              <a:rPr lang="es-ES_tradnl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PROGRAMA DE CONTROL INTERNO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9A04FA-0649-AF4E-8A3D-F85B05B34CE0}"/>
              </a:ext>
            </a:extLst>
          </p:cNvPr>
          <p:cNvSpPr/>
          <p:nvPr/>
        </p:nvSpPr>
        <p:spPr>
          <a:xfrm>
            <a:off x="814918" y="2032807"/>
            <a:ext cx="98420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MX" sz="2400" dirty="0">
                <a:latin typeface="Montserrat" panose="00000500000000000000" pitchFamily="2" charset="0"/>
                <a:cs typeface="Times New Roman" panose="02020603050405020304" pitchFamily="18" charset="0"/>
              </a:rPr>
              <a:t>Resultados relevantes alcanzados respecto del cumplimiento con el </a:t>
            </a:r>
            <a:r>
              <a:rPr lang="es-MX" sz="2400" dirty="0">
                <a:solidFill>
                  <a:srgbClr val="C0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Programa de Trabajo de Control Interno </a:t>
            </a:r>
            <a:r>
              <a:rPr lang="es-MX" sz="2400" dirty="0" smtClean="0">
                <a:solidFill>
                  <a:srgbClr val="C0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202X:</a:t>
            </a:r>
            <a:endParaRPr lang="es-MX" sz="2400" dirty="0">
              <a:solidFill>
                <a:srgbClr val="C0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564A093-F253-7A43-ADF8-4511008FC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00988"/>
              </p:ext>
            </p:extLst>
          </p:nvPr>
        </p:nvGraphicFramePr>
        <p:xfrm>
          <a:off x="1509089" y="2994997"/>
          <a:ext cx="9121986" cy="3241582"/>
        </p:xfrm>
        <a:graphic>
          <a:graphicData uri="http://schemas.openxmlformats.org/drawingml/2006/table">
            <a:tbl>
              <a:tblPr firstRow="1" firstCol="1" bandRow="1"/>
              <a:tblGrid>
                <a:gridCol w="1560407">
                  <a:extLst>
                    <a:ext uri="{9D8B030D-6E8A-4147-A177-3AD203B41FA5}">
                      <a16:colId xmlns:a16="http://schemas.microsoft.com/office/drawing/2014/main" val="3663685411"/>
                    </a:ext>
                  </a:extLst>
                </a:gridCol>
                <a:gridCol w="1560407">
                  <a:extLst>
                    <a:ext uri="{9D8B030D-6E8A-4147-A177-3AD203B41FA5}">
                      <a16:colId xmlns:a16="http://schemas.microsoft.com/office/drawing/2014/main" val="3710789027"/>
                    </a:ext>
                  </a:extLst>
                </a:gridCol>
                <a:gridCol w="1319953">
                  <a:extLst>
                    <a:ext uri="{9D8B030D-6E8A-4147-A177-3AD203B41FA5}">
                      <a16:colId xmlns:a16="http://schemas.microsoft.com/office/drawing/2014/main" val="4177943041"/>
                    </a:ext>
                  </a:extLst>
                </a:gridCol>
                <a:gridCol w="1319953">
                  <a:extLst>
                    <a:ext uri="{9D8B030D-6E8A-4147-A177-3AD203B41FA5}">
                      <a16:colId xmlns:a16="http://schemas.microsoft.com/office/drawing/2014/main" val="824781093"/>
                    </a:ext>
                  </a:extLst>
                </a:gridCol>
                <a:gridCol w="1695873">
                  <a:extLst>
                    <a:ext uri="{9D8B030D-6E8A-4147-A177-3AD203B41FA5}">
                      <a16:colId xmlns:a16="http://schemas.microsoft.com/office/drawing/2014/main" val="462116553"/>
                    </a:ext>
                  </a:extLst>
                </a:gridCol>
                <a:gridCol w="1665393">
                  <a:extLst>
                    <a:ext uri="{9D8B030D-6E8A-4147-A177-3AD203B41FA5}">
                      <a16:colId xmlns:a16="http://schemas.microsoft.com/office/drawing/2014/main" val="1588863974"/>
                    </a:ext>
                  </a:extLst>
                </a:gridCol>
              </a:tblGrid>
              <a:tr h="358415">
                <a:tc rowSpan="2"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Trimestre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F3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23495" algn="ctr"/>
                      <a:r>
                        <a:rPr lang="es-ES_tradnl" sz="13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Situación de las Acciones de Mejora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32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6303"/>
                  </a:ext>
                </a:extLst>
              </a:tr>
              <a:tr h="7128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 de Acciones de Mejora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AD2F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Concluidas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581F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de Cumplimiento </a:t>
                      </a:r>
                      <a:endParaRPr lang="es-MX" sz="11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9A8D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 Proceso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3B88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Pendientes</a:t>
                      </a:r>
                    </a:p>
                    <a:p>
                      <a:pPr marR="23495" algn="ctr"/>
                      <a:r>
                        <a:rPr lang="es-ES_tradnl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(Sin Avance)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58070"/>
                  </a:ext>
                </a:extLst>
              </a:tr>
              <a:tr h="396040"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Primero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R="23495" algn="ctr"/>
                      <a:r>
                        <a:rPr lang="es-ES_tradnl" sz="13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012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3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%</a:t>
                      </a:r>
                      <a:endParaRPr lang="es-MX" sz="15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5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5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84639"/>
                  </a:ext>
                </a:extLst>
              </a:tr>
              <a:tr h="427722"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Segundo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20129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3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1930" algn="ctr"/>
                      <a:r>
                        <a:rPr lang="es-MX" sz="1300" b="1" dirty="0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  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1295" algn="ctr"/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1295" algn="ctr"/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854773"/>
                  </a:ext>
                </a:extLst>
              </a:tr>
              <a:tr h="475247"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Acumulado al Segundo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201295" algn="ctr">
                        <a:spcAft>
                          <a:spcPts val="0"/>
                        </a:spcAft>
                      </a:pPr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ctr"/>
                      <a:r>
                        <a:rPr lang="es-MX" sz="1300" b="1" dirty="0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/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/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43244"/>
                  </a:ext>
                </a:extLst>
              </a:tr>
              <a:tr h="396040"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Tercero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590" marR="201295" algn="ctr">
                        <a:spcAft>
                          <a:spcPts val="0"/>
                        </a:spcAft>
                      </a:pPr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R="201930" algn="r"/>
                      <a:r>
                        <a:rPr lang="es-MX" sz="1600" b="1" dirty="0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R="201295" algn="ctr"/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R="201295" algn="ctr"/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262476"/>
                  </a:ext>
                </a:extLst>
              </a:tr>
              <a:tr h="144463">
                <a:tc rowSpan="2"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Acumulado al Tercero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1590" marR="201295"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201930" algn="r"/>
                      <a:r>
                        <a:rPr lang="es-MX" sz="16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78.26%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201295" algn="ctr"/>
                      <a:r>
                        <a:rPr lang="es-MX" sz="16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201295" algn="ctr"/>
                      <a:r>
                        <a:rPr lang="es-MX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4633"/>
                  </a:ext>
                </a:extLst>
              </a:tr>
              <a:tr h="330784">
                <a:tc vMerge="1">
                  <a:txBody>
                    <a:bodyPr/>
                    <a:lstStyle/>
                    <a:p>
                      <a:pPr marR="23495" algn="ctr"/>
                      <a:endParaRPr lang="es-MX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23495" algn="ctr"/>
                      <a:endParaRPr lang="es-MX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01295"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r"/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XX.XX%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/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/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0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51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BACFE94-D4E3-B441-9CB2-C75216F8EAC6}"/>
              </a:ext>
            </a:extLst>
          </p:cNvPr>
          <p:cNvSpPr/>
          <p:nvPr/>
        </p:nvSpPr>
        <p:spPr>
          <a:xfrm>
            <a:off x="1062563" y="1858129"/>
            <a:ext cx="9772749" cy="335951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3733" b="1" dirty="0">
                <a:solidFill>
                  <a:srgbClr val="77787A"/>
                </a:solidFill>
                <a:latin typeface="Montserrat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XI. PROCESO DE  </a:t>
            </a:r>
            <a:r>
              <a:rPr lang="es-ES_tradnl" sz="3733" dirty="0">
                <a:solidFill>
                  <a:srgbClr val="77787A"/>
                </a:solidFill>
                <a:latin typeface="Montserrat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ADMINISTRACIÓN DE RIESGOS</a:t>
            </a:r>
          </a:p>
          <a:p>
            <a:pPr algn="ctr"/>
            <a:r>
              <a:rPr lang="es-ES_tradnl" sz="3733" b="1" dirty="0" smtClean="0">
                <a:solidFill>
                  <a:srgbClr val="77787A"/>
                </a:solidFill>
                <a:latin typeface="Montserrat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202X</a:t>
            </a:r>
            <a:endParaRPr lang="es-ES_tradnl" sz="3733" b="1" dirty="0">
              <a:solidFill>
                <a:srgbClr val="77787A"/>
              </a:solidFill>
              <a:latin typeface="Montserrat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es-MX" sz="2400" dirty="0">
              <a:latin typeface="Montserrat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D3D2D5-1A17-1F1F-058D-4B40D032FBCE}"/>
              </a:ext>
            </a:extLst>
          </p:cNvPr>
          <p:cNvSpPr txBox="1"/>
          <p:nvPr/>
        </p:nvSpPr>
        <p:spPr>
          <a:xfrm>
            <a:off x="4663440" y="5597774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LOGO DE LA INSTITUCIÓN</a:t>
            </a:r>
          </a:p>
        </p:txBody>
      </p:sp>
    </p:spTree>
    <p:extLst>
      <p:ext uri="{BB962C8B-B14F-4D97-AF65-F5344CB8AC3E}">
        <p14:creationId xmlns:p14="http://schemas.microsoft.com/office/powerpoint/2010/main" val="37623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B0E1197E-EFB3-D845-99CD-19C5490B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897" y="6492875"/>
            <a:ext cx="2743201" cy="365125"/>
          </a:xfrm>
        </p:spPr>
        <p:txBody>
          <a:bodyPr/>
          <a:lstStyle/>
          <a:p>
            <a:fld id="{00000000-1234-1234-1234-123412341234}" type="slidenum">
              <a:rPr lang="es-MX" smtClean="0"/>
              <a:pPr/>
              <a:t>22</a:t>
            </a:fld>
            <a:endParaRPr lang="es-MX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5B02F1-A3E9-BE42-8058-E3F257317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81970"/>
              </p:ext>
            </p:extLst>
          </p:nvPr>
        </p:nvGraphicFramePr>
        <p:xfrm>
          <a:off x="1111201" y="1916199"/>
          <a:ext cx="9488337" cy="4126079"/>
        </p:xfrm>
        <a:graphic>
          <a:graphicData uri="http://schemas.openxmlformats.org/drawingml/2006/table">
            <a:tbl>
              <a:tblPr firstRow="1" firstCol="1" bandRow="1"/>
              <a:tblGrid>
                <a:gridCol w="2168527">
                  <a:extLst>
                    <a:ext uri="{9D8B030D-6E8A-4147-A177-3AD203B41FA5}">
                      <a16:colId xmlns:a16="http://schemas.microsoft.com/office/drawing/2014/main" val="3914684894"/>
                    </a:ext>
                  </a:extLst>
                </a:gridCol>
                <a:gridCol w="1834365">
                  <a:extLst>
                    <a:ext uri="{9D8B030D-6E8A-4147-A177-3AD203B41FA5}">
                      <a16:colId xmlns:a16="http://schemas.microsoft.com/office/drawing/2014/main" val="2948911374"/>
                    </a:ext>
                  </a:extLst>
                </a:gridCol>
                <a:gridCol w="1834365">
                  <a:extLst>
                    <a:ext uri="{9D8B030D-6E8A-4147-A177-3AD203B41FA5}">
                      <a16:colId xmlns:a16="http://schemas.microsoft.com/office/drawing/2014/main" val="2002267387"/>
                    </a:ext>
                  </a:extLst>
                </a:gridCol>
                <a:gridCol w="1834365">
                  <a:extLst>
                    <a:ext uri="{9D8B030D-6E8A-4147-A177-3AD203B41FA5}">
                      <a16:colId xmlns:a16="http://schemas.microsoft.com/office/drawing/2014/main" val="4060314328"/>
                    </a:ext>
                  </a:extLst>
                </a:gridCol>
                <a:gridCol w="1816715">
                  <a:extLst>
                    <a:ext uri="{9D8B030D-6E8A-4147-A177-3AD203B41FA5}">
                      <a16:colId xmlns:a16="http://schemas.microsoft.com/office/drawing/2014/main" val="786473331"/>
                    </a:ext>
                  </a:extLst>
                </a:gridCol>
              </a:tblGrid>
              <a:tr h="439108">
                <a:tc rowSpan="2"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acciones de control</a:t>
                      </a:r>
                      <a:endParaRPr lang="es-MX" sz="15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934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Estrategias establecidas</a:t>
                      </a:r>
                      <a:endParaRPr lang="es-MX" sz="15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32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24058"/>
                  </a:ext>
                </a:extLst>
              </a:tr>
              <a:tr h="54359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Aceptar</a:t>
                      </a:r>
                      <a:endParaRPr lang="es-MX" sz="15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F3B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Evitar</a:t>
                      </a:r>
                      <a:endParaRPr lang="es-MX" sz="15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156D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Mitigar</a:t>
                      </a:r>
                      <a:endParaRPr lang="es-MX" sz="15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AD2F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Compartir</a:t>
                      </a:r>
                      <a:endParaRPr lang="es-MX" sz="15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9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27618"/>
                  </a:ext>
                </a:extLst>
              </a:tr>
              <a:tr h="758284">
                <a:tc rowSpan="4"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endParaRPr lang="es-MX" sz="24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endParaRPr lang="es-MX" sz="21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endParaRPr lang="es-MX" sz="21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475" algn="l"/>
                          <a:tab pos="47117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endParaRPr lang="es-MX" sz="21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endParaRPr lang="es-MX" sz="21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55054"/>
                  </a:ext>
                </a:extLst>
              </a:tr>
              <a:tr h="44032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1590"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Cuadrantes</a:t>
                      </a:r>
                      <a:endParaRPr lang="es-MX" sz="15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32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48374"/>
                  </a:ext>
                </a:extLst>
              </a:tr>
              <a:tr h="95859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MX" sz="21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Atención Inmediata</a:t>
                      </a:r>
                      <a:endParaRPr lang="es-MX" sz="21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131B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MX" sz="21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Atención     Periódica</a:t>
                      </a:r>
                      <a:endParaRPr lang="es-MX" sz="21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581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MX" sz="21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Controlados</a:t>
                      </a:r>
                      <a:endParaRPr lang="es-MX" sz="21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AD2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MX" sz="21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Seguimiento</a:t>
                      </a:r>
                      <a:endParaRPr lang="es-MX" sz="2100" b="1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45408"/>
                  </a:ext>
                </a:extLst>
              </a:tr>
              <a:tr h="98617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53626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2F4B0BBE-7391-A84E-BED0-FEE9961D3D51}"/>
              </a:ext>
            </a:extLst>
          </p:cNvPr>
          <p:cNvSpPr txBox="1">
            <a:spLocks/>
          </p:cNvSpPr>
          <p:nvPr/>
        </p:nvSpPr>
        <p:spPr>
          <a:xfrm>
            <a:off x="574285" y="638174"/>
            <a:ext cx="7048924" cy="104465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85000" lnSpcReduction="10000"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_tradnl" sz="3200" b="1" dirty="0">
                <a:solidFill>
                  <a:srgbClr val="832344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PROGRAMA</a:t>
            </a:r>
            <a:r>
              <a:rPr lang="es-ES_tradnl" sz="3200" b="1" dirty="0">
                <a:solidFill>
                  <a:srgbClr val="92D05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s-ES_tradnl" sz="3200" dirty="0">
                <a:latin typeface="Montserrat" panose="00000500000000000000" pitchFamily="2" charset="0"/>
              </a:rPr>
              <a:t> </a:t>
            </a:r>
            <a:r>
              <a:rPr lang="es-ES_tradnl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 TRABAJO DE ADMINISTRACIÓN DE RIESGOS </a:t>
            </a:r>
            <a:r>
              <a:rPr lang="es-ES_tradnl" sz="3200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202X</a:t>
            </a:r>
            <a:endParaRPr lang="es-ES_tradnl" sz="3200" dirty="0">
              <a:solidFill>
                <a:srgbClr val="77787A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0D5DA-8602-8089-D36A-0C61D25AAA04}"/>
              </a:ext>
            </a:extLst>
          </p:cNvPr>
          <p:cNvSpPr txBox="1"/>
          <p:nvPr/>
        </p:nvSpPr>
        <p:spPr>
          <a:xfrm>
            <a:off x="240751" y="5987019"/>
            <a:ext cx="5607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  <a:highlight>
                  <a:srgbClr val="FFFF00"/>
                </a:highlight>
                <a:latin typeface="Montserrat" pitchFamily="2" charset="77"/>
              </a:rPr>
              <a:t>REQUISITAR CON INFORMACIÓN DEL PTAR AUTORIZADO</a:t>
            </a:r>
          </a:p>
        </p:txBody>
      </p:sp>
    </p:spTree>
    <p:extLst>
      <p:ext uri="{BB962C8B-B14F-4D97-AF65-F5344CB8AC3E}">
        <p14:creationId xmlns:p14="http://schemas.microsoft.com/office/powerpoint/2010/main" val="178405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4FFF7912-3DF3-4641-A261-434180EF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855" y="6709277"/>
            <a:ext cx="2743201" cy="365125"/>
          </a:xfrm>
        </p:spPr>
        <p:txBody>
          <a:bodyPr/>
          <a:lstStyle/>
          <a:p>
            <a:fld id="{00000000-1234-1234-1234-123412341234}" type="slidenum">
              <a:rPr lang="es-MX" smtClean="0"/>
              <a:pPr/>
              <a:t>23</a:t>
            </a:fld>
            <a:endParaRPr lang="es-MX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BF1372B4-37E4-CF44-A88E-F38AF0FE5F32}"/>
              </a:ext>
            </a:extLst>
          </p:cNvPr>
          <p:cNvSpPr txBox="1">
            <a:spLocks/>
          </p:cNvSpPr>
          <p:nvPr/>
        </p:nvSpPr>
        <p:spPr>
          <a:xfrm>
            <a:off x="584163" y="711916"/>
            <a:ext cx="9007955" cy="9872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Tx/>
              <a:buFontTx/>
            </a:pPr>
            <a:r>
              <a:rPr lang="es-ES_tradnl" sz="32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REPORTE DE AVANCE TRIMESTRAL </a:t>
            </a:r>
            <a:endParaRPr lang="es-ES_tradnl" sz="3200" b="1" dirty="0" smtClean="0">
              <a:solidFill>
                <a:srgbClr val="C00000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Tx/>
              <a:buFontTx/>
            </a:pPr>
            <a:r>
              <a:rPr lang="es-ES_tradnl" sz="3200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DEL </a:t>
            </a:r>
            <a:r>
              <a:rPr lang="es-ES_tradnl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PROGRAMA DE ADMINISTARCIÓN DE RIESGOS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9A04FA-0649-AF4E-8A3D-F85B05B34CE0}"/>
              </a:ext>
            </a:extLst>
          </p:cNvPr>
          <p:cNvSpPr/>
          <p:nvPr/>
        </p:nvSpPr>
        <p:spPr>
          <a:xfrm>
            <a:off x="584163" y="1783953"/>
            <a:ext cx="9842076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MX" sz="2200" dirty="0">
                <a:latin typeface="Montserrat" panose="00000500000000000000" pitchFamily="2" charset="0"/>
                <a:cs typeface="Times New Roman" panose="02020603050405020304" pitchFamily="18" charset="0"/>
              </a:rPr>
              <a:t>Resultados relevantes alcanzados respecto del cumplimiento con el </a:t>
            </a:r>
            <a:r>
              <a:rPr lang="es-MX" sz="2200" dirty="0">
                <a:solidFill>
                  <a:srgbClr val="C0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Programa de Trabajo de Administración de Riesgos </a:t>
            </a:r>
            <a:r>
              <a:rPr lang="es-MX" sz="2200" dirty="0" smtClean="0">
                <a:solidFill>
                  <a:srgbClr val="C0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202X:</a:t>
            </a:r>
            <a:endParaRPr lang="es-MX" sz="2200" dirty="0">
              <a:solidFill>
                <a:srgbClr val="C0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3AD0C1D-33D6-982A-5308-1ACAE3D17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85499"/>
              </p:ext>
            </p:extLst>
          </p:nvPr>
        </p:nvGraphicFramePr>
        <p:xfrm>
          <a:off x="1278334" y="2770407"/>
          <a:ext cx="9121986" cy="3241582"/>
        </p:xfrm>
        <a:graphic>
          <a:graphicData uri="http://schemas.openxmlformats.org/drawingml/2006/table">
            <a:tbl>
              <a:tblPr firstRow="1" firstCol="1" bandRow="1"/>
              <a:tblGrid>
                <a:gridCol w="1560407">
                  <a:extLst>
                    <a:ext uri="{9D8B030D-6E8A-4147-A177-3AD203B41FA5}">
                      <a16:colId xmlns:a16="http://schemas.microsoft.com/office/drawing/2014/main" val="3663685411"/>
                    </a:ext>
                  </a:extLst>
                </a:gridCol>
                <a:gridCol w="1560407">
                  <a:extLst>
                    <a:ext uri="{9D8B030D-6E8A-4147-A177-3AD203B41FA5}">
                      <a16:colId xmlns:a16="http://schemas.microsoft.com/office/drawing/2014/main" val="3710789027"/>
                    </a:ext>
                  </a:extLst>
                </a:gridCol>
                <a:gridCol w="1319953">
                  <a:extLst>
                    <a:ext uri="{9D8B030D-6E8A-4147-A177-3AD203B41FA5}">
                      <a16:colId xmlns:a16="http://schemas.microsoft.com/office/drawing/2014/main" val="4177943041"/>
                    </a:ext>
                  </a:extLst>
                </a:gridCol>
                <a:gridCol w="1319953">
                  <a:extLst>
                    <a:ext uri="{9D8B030D-6E8A-4147-A177-3AD203B41FA5}">
                      <a16:colId xmlns:a16="http://schemas.microsoft.com/office/drawing/2014/main" val="824781093"/>
                    </a:ext>
                  </a:extLst>
                </a:gridCol>
                <a:gridCol w="1695873">
                  <a:extLst>
                    <a:ext uri="{9D8B030D-6E8A-4147-A177-3AD203B41FA5}">
                      <a16:colId xmlns:a16="http://schemas.microsoft.com/office/drawing/2014/main" val="462116553"/>
                    </a:ext>
                  </a:extLst>
                </a:gridCol>
                <a:gridCol w="1665393">
                  <a:extLst>
                    <a:ext uri="{9D8B030D-6E8A-4147-A177-3AD203B41FA5}">
                      <a16:colId xmlns:a16="http://schemas.microsoft.com/office/drawing/2014/main" val="1588863974"/>
                    </a:ext>
                  </a:extLst>
                </a:gridCol>
              </a:tblGrid>
              <a:tr h="358415">
                <a:tc rowSpan="2"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Trimestre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F3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23495" algn="ctr"/>
                      <a:r>
                        <a:rPr lang="es-ES_tradnl" sz="13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Situación de las Acciones de Mejora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32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6303"/>
                  </a:ext>
                </a:extLst>
              </a:tr>
              <a:tr h="7128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 de Acciones de Mejora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AD2F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Concluidas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581F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de Cumplimiento </a:t>
                      </a:r>
                      <a:endParaRPr lang="es-MX" sz="11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9A8D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 Proceso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3B88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Pendientes</a:t>
                      </a:r>
                    </a:p>
                    <a:p>
                      <a:pPr marR="23495" algn="ctr"/>
                      <a:r>
                        <a:rPr lang="es-ES_tradnl" sz="13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(Sin Avance)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58070"/>
                  </a:ext>
                </a:extLst>
              </a:tr>
              <a:tr h="396040"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Primero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R="23495" algn="ctr"/>
                      <a:r>
                        <a:rPr lang="es-ES_tradnl" sz="13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012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3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%</a:t>
                      </a:r>
                      <a:endParaRPr lang="es-MX" sz="15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5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5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84639"/>
                  </a:ext>
                </a:extLst>
              </a:tr>
              <a:tr h="427722"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Segundo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20129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3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1930" algn="ctr"/>
                      <a:r>
                        <a:rPr lang="es-MX" sz="1300" b="1" dirty="0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  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1295" algn="ctr"/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1295" algn="ctr"/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854773"/>
                  </a:ext>
                </a:extLst>
              </a:tr>
              <a:tr h="475247"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Acumulado al Segundo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201295" algn="ctr">
                        <a:spcAft>
                          <a:spcPts val="0"/>
                        </a:spcAft>
                      </a:pPr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ctr"/>
                      <a:r>
                        <a:rPr lang="es-MX" sz="1300" b="1" dirty="0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/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/>
                      <a:endParaRPr lang="es-MX" sz="13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43244"/>
                  </a:ext>
                </a:extLst>
              </a:tr>
              <a:tr h="396040">
                <a:tc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Tercero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590" marR="201295" algn="ctr">
                        <a:spcAft>
                          <a:spcPts val="0"/>
                        </a:spcAft>
                      </a:pPr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R="201930" algn="r"/>
                      <a:r>
                        <a:rPr lang="es-MX" sz="1600" b="1" dirty="0"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R="201295" algn="ctr"/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R="201295" algn="ctr"/>
                      <a:endParaRPr lang="es-MX" sz="1600" b="1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262476"/>
                  </a:ext>
                </a:extLst>
              </a:tr>
              <a:tr h="144463">
                <a:tc rowSpan="2">
                  <a:txBody>
                    <a:bodyPr/>
                    <a:lstStyle/>
                    <a:p>
                      <a:pPr marR="23495" algn="ctr"/>
                      <a:r>
                        <a:rPr lang="es-ES_tradnl" sz="13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Acumulado al Tercero</a:t>
                      </a:r>
                      <a:endParaRPr lang="es-MX" sz="1600" b="1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1590" marR="201295"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201930" algn="r"/>
                      <a:r>
                        <a:rPr lang="es-MX" sz="16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78.26%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201295" algn="ctr"/>
                      <a:r>
                        <a:rPr lang="es-MX" sz="16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201295" algn="ctr"/>
                      <a:r>
                        <a:rPr lang="es-MX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4633"/>
                  </a:ext>
                </a:extLst>
              </a:tr>
              <a:tr h="330784">
                <a:tc vMerge="1">
                  <a:txBody>
                    <a:bodyPr/>
                    <a:lstStyle/>
                    <a:p>
                      <a:pPr marR="23495" algn="ctr"/>
                      <a:endParaRPr lang="es-MX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23495" algn="ctr"/>
                      <a:endParaRPr lang="es-MX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01295"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r"/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XX.XX%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/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/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0154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89680A7-7387-0F50-1479-EF75EF0F782C}"/>
              </a:ext>
            </a:extLst>
          </p:cNvPr>
          <p:cNvSpPr txBox="1"/>
          <p:nvPr/>
        </p:nvSpPr>
        <p:spPr>
          <a:xfrm>
            <a:off x="224709" y="6203421"/>
            <a:ext cx="11141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  <a:highlight>
                  <a:srgbClr val="FFFF00"/>
                </a:highlight>
                <a:latin typeface="Montserrat" pitchFamily="2" charset="77"/>
              </a:rPr>
              <a:t>REQUISITAR CON DATOS DEL INFORME DE EVALUACIÓN QUE EMITE LA DCIGP SOBRE EL RAT QUE CORRESPONDA  </a:t>
            </a:r>
          </a:p>
        </p:txBody>
      </p:sp>
    </p:spTree>
    <p:extLst>
      <p:ext uri="{BB962C8B-B14F-4D97-AF65-F5344CB8AC3E}">
        <p14:creationId xmlns:p14="http://schemas.microsoft.com/office/powerpoint/2010/main" val="125432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BB83C8B-B31E-3C4A-AC0E-B49DD0B0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29" y="1588845"/>
            <a:ext cx="9964977" cy="1777471"/>
          </a:xfrm>
        </p:spPr>
        <p:txBody>
          <a:bodyPr>
            <a:noAutofit/>
          </a:bodyPr>
          <a:lstStyle/>
          <a:p>
            <a:pPr algn="just"/>
            <a:r>
              <a:rPr lang="es-ES_tradnl" sz="30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XII. </a:t>
            </a:r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ASPECTOS QUE </a:t>
            </a:r>
            <a:r>
              <a:rPr lang="es-ES_tradnl" sz="30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INCIDEN</a:t>
            </a:r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EN EL </a:t>
            </a:r>
            <a:r>
              <a:rPr lang="es-ES_tradnl" sz="30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 INTERNO</a:t>
            </a:r>
            <a:r>
              <a:rPr lang="es-ES_tradnl" sz="3000" dirty="0">
                <a:solidFill>
                  <a:srgbClr val="5FAC3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 EN LA </a:t>
            </a:r>
            <a:r>
              <a:rPr lang="es-ES_tradnl" sz="30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PRESENTACIÓN DE ACTOS CONTRARIOS A LA INTEGRIDAD.</a:t>
            </a:r>
            <a:endParaRPr lang="es-MX" sz="3000" b="1" dirty="0">
              <a:solidFill>
                <a:srgbClr val="C00000"/>
              </a:solidFill>
              <a:latin typeface="Univia Pro Black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ubtítulo 6">
            <a:extLst>
              <a:ext uri="{FF2B5EF4-FFF2-40B4-BE49-F238E27FC236}">
                <a16:creationId xmlns:a16="http://schemas.microsoft.com/office/drawing/2014/main" id="{F616F148-5349-792F-7593-87C6F89FD750}"/>
              </a:ext>
            </a:extLst>
          </p:cNvPr>
          <p:cNvSpPr txBox="1">
            <a:spLocks/>
          </p:cNvSpPr>
          <p:nvPr/>
        </p:nvSpPr>
        <p:spPr>
          <a:xfrm>
            <a:off x="1545517" y="4247860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1" indent="-22860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9" indent="-22860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9" indent="-22860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9" indent="-22860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1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1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8" indent="-228601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1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>
                <a:latin typeface="Montserrat" panose="00000500000000000000" pitchFamily="2" charset="0"/>
              </a:rPr>
              <a:t>[MANIFESTAR LO CORRESPONDIENTE]</a:t>
            </a:r>
          </a:p>
        </p:txBody>
      </p:sp>
    </p:spTree>
    <p:extLst>
      <p:ext uri="{BB962C8B-B14F-4D97-AF65-F5344CB8AC3E}">
        <p14:creationId xmlns:p14="http://schemas.microsoft.com/office/powerpoint/2010/main" val="4044183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BACFE94-D4E3-B441-9CB2-C75216F8EAC6}"/>
              </a:ext>
            </a:extLst>
          </p:cNvPr>
          <p:cNvSpPr/>
          <p:nvPr/>
        </p:nvSpPr>
        <p:spPr>
          <a:xfrm>
            <a:off x="1062560" y="524902"/>
            <a:ext cx="9772749" cy="335951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3733" b="1" dirty="0">
                <a:solidFill>
                  <a:srgbClr val="C00000"/>
                </a:solidFill>
                <a:latin typeface="Montserrat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XIII. ASUNTOS </a:t>
            </a:r>
            <a:r>
              <a:rPr lang="es-ES_tradnl" sz="3733" dirty="0">
                <a:solidFill>
                  <a:srgbClr val="77787A"/>
                </a:solidFill>
                <a:latin typeface="Montserrat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GENERALES</a:t>
            </a:r>
          </a:p>
          <a:p>
            <a:pPr marL="514350" indent="-514350" algn="ctr">
              <a:buFont typeface="+mj-lt"/>
              <a:buAutoNum type="romanUcPeriod" startAt="10"/>
            </a:pPr>
            <a:endParaRPr lang="es-MX" sz="2400" dirty="0">
              <a:latin typeface="Montserrat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87E3D9-2607-60A8-19E0-D28F23CE7BBD}"/>
              </a:ext>
            </a:extLst>
          </p:cNvPr>
          <p:cNvSpPr txBox="1"/>
          <p:nvPr/>
        </p:nvSpPr>
        <p:spPr>
          <a:xfrm>
            <a:off x="1814700" y="3068810"/>
            <a:ext cx="8268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Montserrat" pitchFamily="2" charset="77"/>
              </a:rPr>
              <a:t>NOTA: COMO TEMAS A INTEGRAR EN ESTA SECCIÓN, SE SUGIEREN: OBSERVACIONES DERIVADAS DE AUDITORÍAS, AUDITORÍAS ACTIVAS O ABIERTAS, RESULTADOS DE EVALUACIONES AL CONTROL INTERNO, CALENDARIO DE SESIONES, POR MENCIONAR ALGUNOS.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1C3A65-E5D2-6FA1-AA8E-A103B5ED836D}"/>
              </a:ext>
            </a:extLst>
          </p:cNvPr>
          <p:cNvSpPr txBox="1"/>
          <p:nvPr/>
        </p:nvSpPr>
        <p:spPr>
          <a:xfrm>
            <a:off x="3984295" y="5228806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LOGO DE LA INSTITUCIÓN</a:t>
            </a:r>
          </a:p>
        </p:txBody>
      </p:sp>
    </p:spTree>
    <p:extLst>
      <p:ext uri="{BB962C8B-B14F-4D97-AF65-F5344CB8AC3E}">
        <p14:creationId xmlns:p14="http://schemas.microsoft.com/office/powerpoint/2010/main" val="83381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A40FB8E1-D15D-4E4D-A4AB-692BC66FAA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0" y="267785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</a:pPr>
            <a:r>
              <a:rPr lang="es-ES_tradnl" sz="30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XIII. ASUNTOS </a:t>
            </a:r>
            <a:r>
              <a:rPr lang="es-ES_tradnl" sz="30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GENERALES.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19319"/>
              </p:ext>
            </p:extLst>
          </p:nvPr>
        </p:nvGraphicFramePr>
        <p:xfrm>
          <a:off x="744377" y="1593348"/>
          <a:ext cx="10601650" cy="208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330">
                  <a:extLst>
                    <a:ext uri="{9D8B030D-6E8A-4147-A177-3AD203B41FA5}">
                      <a16:colId xmlns:a16="http://schemas.microsoft.com/office/drawing/2014/main" val="2307762184"/>
                    </a:ext>
                  </a:extLst>
                </a:gridCol>
                <a:gridCol w="2120330">
                  <a:extLst>
                    <a:ext uri="{9D8B030D-6E8A-4147-A177-3AD203B41FA5}">
                      <a16:colId xmlns:a16="http://schemas.microsoft.com/office/drawing/2014/main" val="233560664"/>
                    </a:ext>
                  </a:extLst>
                </a:gridCol>
                <a:gridCol w="2120330">
                  <a:extLst>
                    <a:ext uri="{9D8B030D-6E8A-4147-A177-3AD203B41FA5}">
                      <a16:colId xmlns:a16="http://schemas.microsoft.com/office/drawing/2014/main" val="3759531064"/>
                    </a:ext>
                  </a:extLst>
                </a:gridCol>
                <a:gridCol w="2120330">
                  <a:extLst>
                    <a:ext uri="{9D8B030D-6E8A-4147-A177-3AD203B41FA5}">
                      <a16:colId xmlns:a16="http://schemas.microsoft.com/office/drawing/2014/main" val="3467278893"/>
                    </a:ext>
                  </a:extLst>
                </a:gridCol>
                <a:gridCol w="2120330">
                  <a:extLst>
                    <a:ext uri="{9D8B030D-6E8A-4147-A177-3AD203B41FA5}">
                      <a16:colId xmlns:a16="http://schemas.microsoft.com/office/drawing/2014/main" val="3231479608"/>
                    </a:ext>
                  </a:extLst>
                </a:gridCol>
              </a:tblGrid>
              <a:tr h="409340">
                <a:tc gridSpan="5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CONVENIOS</a:t>
                      </a:r>
                      <a:endParaRPr lang="es-MX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61147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NOMBRE</a:t>
                      </a:r>
                      <a:r>
                        <a:rPr lang="es-ES" sz="1400" b="1" baseline="0" dirty="0" smtClean="0"/>
                        <a:t> DEL CONVENIO</a:t>
                      </a:r>
                      <a:endParaRPr lang="es-MX" sz="14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CON QUIEN SE</a:t>
                      </a:r>
                      <a:r>
                        <a:rPr lang="es-ES" sz="1400" b="1" baseline="0" dirty="0" smtClean="0"/>
                        <a:t> REALIZA</a:t>
                      </a:r>
                      <a:endParaRPr lang="es-MX" sz="14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OBJETO</a:t>
                      </a:r>
                      <a:endParaRPr lang="es-MX" sz="14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VIGENCIA</a:t>
                      </a:r>
                      <a:endParaRPr lang="es-MX" sz="14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COMENTARIOS U</a:t>
                      </a:r>
                      <a:r>
                        <a:rPr lang="es-ES" sz="1400" b="1" baseline="0" dirty="0" smtClean="0"/>
                        <a:t> OBSERVACIONES</a:t>
                      </a:r>
                      <a:endParaRPr lang="es-MX" sz="14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54003"/>
                  </a:ext>
                </a:extLst>
              </a:tr>
              <a:tr h="110683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46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4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A40FB8E1-D15D-4E4D-A4AB-692BC66FAA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0" y="267785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</a:pPr>
            <a:r>
              <a:rPr lang="es-ES_tradnl" sz="30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XIII. ASUNTOS </a:t>
            </a:r>
            <a:r>
              <a:rPr lang="es-ES_tradnl" sz="30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GENERALES.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4B55F2A-CF3B-7F4F-B92A-2852C81E8188}"/>
              </a:ext>
            </a:extLst>
          </p:cNvPr>
          <p:cNvGraphicFramePr/>
          <p:nvPr>
            <p:extLst/>
          </p:nvPr>
        </p:nvGraphicFramePr>
        <p:xfrm>
          <a:off x="117641" y="1552519"/>
          <a:ext cx="11932356" cy="547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8BD04F3-280B-7C45-BAD6-609A61924E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38469" y="945429"/>
          <a:ext cx="2457449" cy="158663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57449">
                  <a:extLst>
                    <a:ext uri="{9D8B030D-6E8A-4147-A177-3AD203B41FA5}">
                      <a16:colId xmlns:a16="http://schemas.microsoft.com/office/drawing/2014/main" val="2842200030"/>
                    </a:ext>
                  </a:extLst>
                </a:gridCol>
              </a:tblGrid>
              <a:tr h="79331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PUNTUACIÓN OBTENIDA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952924"/>
                  </a:ext>
                </a:extLst>
              </a:tr>
              <a:tr h="793319">
                <a:tc>
                  <a:txBody>
                    <a:bodyPr/>
                    <a:lstStyle/>
                    <a:p>
                      <a:pPr marL="0" marR="0" lvl="0" indent="0" algn="ctr" defTabSz="6858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89.7 </a:t>
                      </a:r>
                      <a:r>
                        <a:rPr lang="es-MX" sz="1800" kern="120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pts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de 100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A8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9857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16BBC1B-13CD-602C-E25C-D144B054B957}"/>
              </a:ext>
            </a:extLst>
          </p:cNvPr>
          <p:cNvSpPr txBox="1"/>
          <p:nvPr/>
        </p:nvSpPr>
        <p:spPr>
          <a:xfrm>
            <a:off x="8383609" y="2168663"/>
            <a:ext cx="366638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500" dirty="0">
                <a:solidFill>
                  <a:srgbClr val="C00000"/>
                </a:solidFill>
                <a:latin typeface="Montserrat" pitchFamily="2" charset="77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224450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96C0501-8B59-114A-AE9B-90DB27A91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801177"/>
              </p:ext>
            </p:extLst>
          </p:nvPr>
        </p:nvGraphicFramePr>
        <p:xfrm>
          <a:off x="332027" y="1273268"/>
          <a:ext cx="11859973" cy="572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6D9A02-98D0-3549-A5A2-F2B88FB14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20488"/>
              </p:ext>
            </p:extLst>
          </p:nvPr>
        </p:nvGraphicFramePr>
        <p:xfrm>
          <a:off x="9277685" y="1063798"/>
          <a:ext cx="2595924" cy="103165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69147">
                  <a:extLst>
                    <a:ext uri="{9D8B030D-6E8A-4147-A177-3AD203B41FA5}">
                      <a16:colId xmlns:a16="http://schemas.microsoft.com/office/drawing/2014/main" val="2842200030"/>
                    </a:ext>
                  </a:extLst>
                </a:gridCol>
                <a:gridCol w="1326777">
                  <a:extLst>
                    <a:ext uri="{9D8B030D-6E8A-4147-A177-3AD203B41FA5}">
                      <a16:colId xmlns:a16="http://schemas.microsoft.com/office/drawing/2014/main" val="3836360171"/>
                    </a:ext>
                  </a:extLst>
                </a:gridCol>
              </a:tblGrid>
              <a:tr h="513217"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Univia Pro Book" panose="00000500000000000000" pitchFamily="50" charset="0"/>
                        </a:rPr>
                        <a:t>PUNTUACIÓN 2019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>
                          <a:latin typeface="Univia Pro Book" panose="00000500000000000000" pitchFamily="50" charset="0"/>
                        </a:rPr>
                        <a:t>PUNTUACIÓN 2021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952924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marL="0" marR="0" lvl="0" indent="0" algn="ctr" defTabSz="6858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>
                          <a:solidFill>
                            <a:schemeClr val="tx1"/>
                          </a:solidFill>
                          <a:latin typeface="Univia Pro Book" panose="00000500000000000000" pitchFamily="50" charset="0"/>
                          <a:ea typeface="+mn-ea"/>
                          <a:cs typeface="+mn-cs"/>
                        </a:rPr>
                        <a:t>52 pts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A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Univia Pro Book" panose="00000500000000000000" pitchFamily="50" charset="0"/>
                          <a:ea typeface="+mn-ea"/>
                          <a:cs typeface="+mn-cs"/>
                        </a:rPr>
                        <a:t>87.9 </a:t>
                      </a:r>
                      <a:r>
                        <a:rPr lang="es-MX" sz="1600" kern="1200" dirty="0" err="1">
                          <a:solidFill>
                            <a:schemeClr val="tx1"/>
                          </a:solidFill>
                          <a:latin typeface="Univia Pro Book" panose="00000500000000000000" pitchFamily="50" charset="0"/>
                          <a:ea typeface="+mn-ea"/>
                          <a:cs typeface="+mn-cs"/>
                        </a:rPr>
                        <a:t>pts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Univia Pro Book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A8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9857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F57B216-C18A-278F-2861-74A037097945}"/>
              </a:ext>
            </a:extLst>
          </p:cNvPr>
          <p:cNvSpPr txBox="1"/>
          <p:nvPr/>
        </p:nvSpPr>
        <p:spPr>
          <a:xfrm>
            <a:off x="1885246" y="2126155"/>
            <a:ext cx="80342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MX" sz="1333" kern="0">
                <a:solidFill>
                  <a:srgbClr val="C00000"/>
                </a:solidFill>
                <a:latin typeface="Univia Pro Light" pitchFamily="2" charset="77"/>
                <a:cs typeface="Arial"/>
                <a:sym typeface="Arial"/>
              </a:rPr>
              <a:t>-1.9 pts*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179BB-1EA3-0493-D3D9-9F640576C83D}"/>
              </a:ext>
            </a:extLst>
          </p:cNvPr>
          <p:cNvSpPr txBox="1"/>
          <p:nvPr/>
        </p:nvSpPr>
        <p:spPr>
          <a:xfrm>
            <a:off x="6355646" y="2126155"/>
            <a:ext cx="63030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MX" sz="1333" kern="0">
                <a:solidFill>
                  <a:srgbClr val="00B050"/>
                </a:solidFill>
                <a:latin typeface="Univia Pro Light" pitchFamily="2" charset="77"/>
                <a:cs typeface="Arial"/>
                <a:sym typeface="Arial"/>
              </a:rPr>
              <a:t>+1 pto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C1704F-0FB0-7BE2-016C-4A3634D75570}"/>
              </a:ext>
            </a:extLst>
          </p:cNvPr>
          <p:cNvSpPr txBox="1"/>
          <p:nvPr/>
        </p:nvSpPr>
        <p:spPr>
          <a:xfrm>
            <a:off x="8616927" y="2126157"/>
            <a:ext cx="66075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MX" sz="1333" kern="0">
                <a:solidFill>
                  <a:srgbClr val="00B050"/>
                </a:solidFill>
                <a:latin typeface="Univia Pro Light" pitchFamily="2" charset="77"/>
                <a:cs typeface="Arial"/>
                <a:sym typeface="Arial"/>
              </a:rPr>
              <a:t>+5 pto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EE911F-1951-6A4D-B0A8-DD81F48572C1}"/>
              </a:ext>
            </a:extLst>
          </p:cNvPr>
          <p:cNvSpPr txBox="1"/>
          <p:nvPr/>
        </p:nvSpPr>
        <p:spPr>
          <a:xfrm>
            <a:off x="3981043" y="2126154"/>
            <a:ext cx="10583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MX" sz="1333" kern="0" dirty="0">
                <a:solidFill>
                  <a:prstClr val="black">
                    <a:lumMod val="50000"/>
                    <a:lumOff val="50000"/>
                  </a:prstClr>
                </a:solidFill>
                <a:latin typeface="Univia Pro Light" pitchFamily="2" charset="77"/>
                <a:cs typeface="Arial"/>
                <a:sym typeface="Arial"/>
              </a:rPr>
              <a:t>sin cambios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4376AA-FEBC-E393-942C-39343EBBAE8C}"/>
              </a:ext>
            </a:extLst>
          </p:cNvPr>
          <p:cNvSpPr txBox="1"/>
          <p:nvPr/>
        </p:nvSpPr>
        <p:spPr>
          <a:xfrm>
            <a:off x="10034376" y="2115448"/>
            <a:ext cx="10583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MX" sz="1333" kern="0" dirty="0">
                <a:solidFill>
                  <a:prstClr val="black">
                    <a:lumMod val="50000"/>
                    <a:lumOff val="50000"/>
                  </a:prstClr>
                </a:solidFill>
                <a:latin typeface="Univia Pro Light" pitchFamily="2" charset="77"/>
                <a:cs typeface="Arial"/>
                <a:sym typeface="Arial"/>
              </a:rPr>
              <a:t>sin cambios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926382ED-B833-F0CA-39AD-AC03D2CCB9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722" y="160275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</a:pPr>
            <a:r>
              <a:rPr lang="es-ES_tradnl" sz="3000" b="1" dirty="0">
                <a:solidFill>
                  <a:srgbClr val="E83F5D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XIII. ASUNTOS</a:t>
            </a:r>
            <a:r>
              <a:rPr lang="es-ES_tradnl" sz="3000" b="1" dirty="0">
                <a:solidFill>
                  <a:srgbClr val="92D05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s-ES_tradnl" sz="30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GENERALES.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E797DC5-2753-D9E6-5BA0-4AEA62A042D7}"/>
              </a:ext>
            </a:extLst>
          </p:cNvPr>
          <p:cNvSpPr txBox="1"/>
          <p:nvPr/>
        </p:nvSpPr>
        <p:spPr>
          <a:xfrm>
            <a:off x="5683097" y="1016478"/>
            <a:ext cx="366638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500" dirty="0">
                <a:solidFill>
                  <a:srgbClr val="C00000"/>
                </a:solidFill>
                <a:latin typeface="Montserrat" pitchFamily="2" charset="77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2265891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02D3C-7A81-8E45-9BEF-5120D610C13A}"/>
              </a:ext>
            </a:extLst>
          </p:cNvPr>
          <p:cNvSpPr txBox="1">
            <a:spLocks/>
          </p:cNvSpPr>
          <p:nvPr/>
        </p:nvSpPr>
        <p:spPr>
          <a:xfrm>
            <a:off x="1610592" y="1194250"/>
            <a:ext cx="8984672" cy="204590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b="1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SE PONE A CONSIDERACIÓN EL CALENDARIO DE SESIONES 202X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8959CC-AE3E-394F-8EA0-9D86CC9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8" y="6356351"/>
            <a:ext cx="2743201" cy="365125"/>
          </a:xfrm>
        </p:spPr>
        <p:txBody>
          <a:bodyPr/>
          <a:lstStyle/>
          <a:p>
            <a:fld id="{00000000-1234-1234-1234-123412341234}" type="slidenum">
              <a:rPr lang="es-MX" smtClean="0"/>
              <a:pPr/>
              <a:t>29</a:t>
            </a:fld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60856"/>
              </p:ext>
            </p:extLst>
          </p:nvPr>
        </p:nvGraphicFramePr>
        <p:xfrm>
          <a:off x="1119546" y="2835520"/>
          <a:ext cx="9461862" cy="28772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55472">
                  <a:extLst>
                    <a:ext uri="{9D8B030D-6E8A-4147-A177-3AD203B41FA5}">
                      <a16:colId xmlns:a16="http://schemas.microsoft.com/office/drawing/2014/main" val="1492237201"/>
                    </a:ext>
                  </a:extLst>
                </a:gridCol>
                <a:gridCol w="3542962">
                  <a:extLst>
                    <a:ext uri="{9D8B030D-6E8A-4147-A177-3AD203B41FA5}">
                      <a16:colId xmlns:a16="http://schemas.microsoft.com/office/drawing/2014/main" val="2987259354"/>
                    </a:ext>
                  </a:extLst>
                </a:gridCol>
                <a:gridCol w="2563428">
                  <a:extLst>
                    <a:ext uri="{9D8B030D-6E8A-4147-A177-3AD203B41FA5}">
                      <a16:colId xmlns:a16="http://schemas.microsoft.com/office/drawing/2014/main" val="1981442841"/>
                    </a:ext>
                  </a:extLst>
                </a:gridCol>
              </a:tblGrid>
              <a:tr h="29149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es-MX" sz="2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Montserrat" pitchFamily="2" charset="77"/>
                        </a:rPr>
                        <a:t>FECHA</a:t>
                      </a:r>
                      <a:endParaRPr lang="es-MX" sz="2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Montserrat" pitchFamily="2" charset="77"/>
                        </a:rPr>
                        <a:t>HORA</a:t>
                      </a:r>
                      <a:endParaRPr lang="es-MX" sz="2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323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69863"/>
                  </a:ext>
                </a:extLst>
              </a:tr>
              <a:tr h="617896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Montserrat" pitchFamily="2" charset="77"/>
                        </a:rPr>
                        <a:t>1ra sesión ordinaria</a:t>
                      </a:r>
                      <a:endParaRPr lang="es-MX" sz="2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Montserrat" pitchFamily="2" charset="77"/>
                        </a:rPr>
                        <a:t> viernes 14 de abril</a:t>
                      </a:r>
                      <a:endParaRPr lang="es-MX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Montserrat" pitchFamily="2" charset="77"/>
                        </a:rPr>
                        <a:t>10:00 am </a:t>
                      </a:r>
                      <a:endParaRPr lang="es-MX" sz="2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01419"/>
                  </a:ext>
                </a:extLst>
              </a:tr>
              <a:tr h="617896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  <a:latin typeface="Montserrat" pitchFamily="2" charset="77"/>
                        </a:rPr>
                        <a:t>2da sesión ordinaria</a:t>
                      </a:r>
                      <a:endParaRPr lang="es-MX" sz="24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Montserrat" pitchFamily="2" charset="77"/>
                        </a:rPr>
                        <a:t> viernes 14 de julio</a:t>
                      </a:r>
                      <a:endParaRPr lang="es-MX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Montserrat" pitchFamily="2" charset="77"/>
                        </a:rPr>
                        <a:t>10:00 am </a:t>
                      </a:r>
                      <a:endParaRPr lang="es-MX" sz="2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50657"/>
                  </a:ext>
                </a:extLst>
              </a:tr>
              <a:tr h="617896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  <a:latin typeface="Montserrat" pitchFamily="2" charset="77"/>
                        </a:rPr>
                        <a:t>3ra sesión ordinaria</a:t>
                      </a:r>
                      <a:endParaRPr lang="es-MX" sz="24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Montserrat" pitchFamily="2" charset="77"/>
                        </a:rPr>
                        <a:t> viernes 13 de octubre</a:t>
                      </a:r>
                      <a:endParaRPr lang="es-MX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Montserrat" pitchFamily="2" charset="77"/>
                        </a:rPr>
                        <a:t>10:00 am </a:t>
                      </a:r>
                      <a:endParaRPr lang="es-MX" sz="2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49123"/>
                  </a:ext>
                </a:extLst>
              </a:tr>
              <a:tr h="617896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  <a:latin typeface="Montserrat" pitchFamily="2" charset="77"/>
                        </a:rPr>
                        <a:t>4ta sesión ordinaria</a:t>
                      </a:r>
                      <a:endParaRPr lang="es-MX" sz="24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Montserrat" pitchFamily="2" charset="77"/>
                        </a:rPr>
                        <a:t> viernes 22 de diciembre</a:t>
                      </a:r>
                      <a:endParaRPr lang="es-MX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Montserrat" pitchFamily="2" charset="77"/>
                        </a:rPr>
                        <a:t>10:00 am </a:t>
                      </a:r>
                      <a:endParaRPr lang="es-MX" sz="2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32344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1402"/>
                  </a:ext>
                </a:extLst>
              </a:tr>
            </a:tbl>
          </a:graphicData>
        </a:graphic>
      </p:graphicFrame>
      <p:sp>
        <p:nvSpPr>
          <p:cNvPr id="6" name="Título 4">
            <a:extLst>
              <a:ext uri="{FF2B5EF4-FFF2-40B4-BE49-F238E27FC236}">
                <a16:creationId xmlns:a16="http://schemas.microsoft.com/office/drawing/2014/main" id="{4E88E842-FD5C-AA70-15B6-1625FB947558}"/>
              </a:ext>
            </a:extLst>
          </p:cNvPr>
          <p:cNvSpPr txBox="1">
            <a:spLocks/>
          </p:cNvSpPr>
          <p:nvPr/>
        </p:nvSpPr>
        <p:spPr>
          <a:xfrm>
            <a:off x="643722" y="160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defTabSz="68581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24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>
              <a:buClrTx/>
            </a:pPr>
            <a:r>
              <a:rPr lang="es-ES_tradnl" sz="3000" b="1" dirty="0" smtClean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XIII. ASUNTOS </a:t>
            </a:r>
            <a:r>
              <a:rPr lang="es-ES_tradnl" sz="3000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GENERALES.</a:t>
            </a:r>
            <a:endParaRPr lang="es-ES_tradnl" sz="3000" dirty="0">
              <a:solidFill>
                <a:srgbClr val="77787A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82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984C883F-2D90-1B42-B15E-AA83A8B1A584}"/>
              </a:ext>
            </a:extLst>
          </p:cNvPr>
          <p:cNvSpPr txBox="1">
            <a:spLocks/>
          </p:cNvSpPr>
          <p:nvPr/>
        </p:nvSpPr>
        <p:spPr>
          <a:xfrm>
            <a:off x="1524000" y="10779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28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s-ES_tradnl" sz="3600" dirty="0" smtClean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I. DECLARACIÓN</a:t>
            </a:r>
            <a:r>
              <a:rPr lang="es-ES_tradnl" sz="6600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ES_tradnl" sz="3600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DEL QUÓRUM</a:t>
            </a:r>
            <a:endParaRPr lang="es-ES_tradnl" sz="3600" dirty="0">
              <a:solidFill>
                <a:srgbClr val="77787A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ubtítulo 6">
            <a:extLst>
              <a:ext uri="{FF2B5EF4-FFF2-40B4-BE49-F238E27FC236}">
                <a16:creationId xmlns:a16="http://schemas.microsoft.com/office/drawing/2014/main" id="{2806E96C-097E-3E4A-B3E3-12B5E14069D5}"/>
              </a:ext>
            </a:extLst>
          </p:cNvPr>
          <p:cNvSpPr txBox="1">
            <a:spLocks/>
          </p:cNvSpPr>
          <p:nvPr/>
        </p:nvSpPr>
        <p:spPr>
          <a:xfrm>
            <a:off x="1524005" y="3602037"/>
            <a:ext cx="9144000" cy="16557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sz="3200" dirty="0" smtClean="0">
                <a:latin typeface="Montserrat" panose="00000500000000000000" pitchFamily="2" charset="0"/>
              </a:rPr>
              <a:t>EXISTE QUÓRUM LEGAL PARA EL INICIO DE LA SESIÓN</a:t>
            </a:r>
            <a:endParaRPr lang="es-ES_tradnl" sz="3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02D3C-7A81-8E45-9BEF-5120D610C13A}"/>
              </a:ext>
            </a:extLst>
          </p:cNvPr>
          <p:cNvSpPr txBox="1">
            <a:spLocks/>
          </p:cNvSpPr>
          <p:nvPr/>
        </p:nvSpPr>
        <p:spPr>
          <a:xfrm>
            <a:off x="1610592" y="1194250"/>
            <a:ext cx="8984672" cy="435133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Montserrat" panose="00000500000000000000" pitchFamily="2" charset="0"/>
              </a:rPr>
              <a:t>(EN CASO DE EXISTIR ALGUN OTRO ASUNTO QUE NO HAYA SIDO DESAHOGADO DENTRO DE ALGUNO DE LOS PUNTOS DEL ORDEN DÍA, FAVOR DE HACER USO DE LA VOZ)</a:t>
            </a:r>
            <a:endParaRPr lang="es-MX" sz="2400" dirty="0">
              <a:latin typeface="Montserrat" panose="00000500000000000000" pitchFamily="2" charset="0"/>
            </a:endParaRP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03F611E6-6B19-226B-6239-556BDCFF84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722" y="160276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</a:pPr>
            <a:r>
              <a:rPr lang="es-ES_tradnl" sz="30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XIII. ASUNTOS </a:t>
            </a:r>
            <a:r>
              <a:rPr lang="es-ES_tradnl" sz="30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GENERALES.</a:t>
            </a:r>
          </a:p>
        </p:txBody>
      </p:sp>
    </p:spTree>
    <p:extLst>
      <p:ext uri="{BB962C8B-B14F-4D97-AF65-F5344CB8AC3E}">
        <p14:creationId xmlns:p14="http://schemas.microsoft.com/office/powerpoint/2010/main" val="1647547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BACFE94-D4E3-B441-9CB2-C75216F8EAC6}"/>
              </a:ext>
            </a:extLst>
          </p:cNvPr>
          <p:cNvSpPr/>
          <p:nvPr/>
        </p:nvSpPr>
        <p:spPr>
          <a:xfrm>
            <a:off x="1203158" y="1508611"/>
            <a:ext cx="9337964" cy="3359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40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XIV. REVISIÓN Y RATIFICACIÓN </a:t>
            </a:r>
            <a:r>
              <a:rPr lang="es-ES_tradnl" sz="4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 ACUERDOS ADOPTADOS EN LA REUNIÓN </a:t>
            </a:r>
          </a:p>
          <a:p>
            <a:pPr marL="514350" indent="-514350" algn="ctr">
              <a:buFont typeface="+mj-lt"/>
              <a:buAutoNum type="romanUcPeriod" startAt="11"/>
            </a:pPr>
            <a:endParaRPr lang="es-MX" sz="2400" dirty="0">
              <a:solidFill>
                <a:schemeClr val="bg2">
                  <a:lumMod val="50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EA9314-0AFE-886E-6458-69E0AF59B04E}"/>
              </a:ext>
            </a:extLst>
          </p:cNvPr>
          <p:cNvSpPr txBox="1"/>
          <p:nvPr/>
        </p:nvSpPr>
        <p:spPr>
          <a:xfrm>
            <a:off x="3907499" y="5292974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LOGO DE LA INSTITUCIÓN</a:t>
            </a:r>
          </a:p>
        </p:txBody>
      </p:sp>
    </p:spTree>
    <p:extLst>
      <p:ext uri="{BB962C8B-B14F-4D97-AF65-F5344CB8AC3E}">
        <p14:creationId xmlns:p14="http://schemas.microsoft.com/office/powerpoint/2010/main" val="2793071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C877FA0-7520-6B41-AA9B-60550D1547CD}"/>
              </a:ext>
            </a:extLst>
          </p:cNvPr>
          <p:cNvSpPr/>
          <p:nvPr/>
        </p:nvSpPr>
        <p:spPr>
          <a:xfrm>
            <a:off x="1184563" y="2603190"/>
            <a:ext cx="9822873" cy="1852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4400" b="1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CLAUSURA</a:t>
            </a:r>
          </a:p>
          <a:p>
            <a:pPr algn="ctr"/>
            <a:endParaRPr lang="es-ES_tradnl" sz="4000" b="1" dirty="0">
              <a:solidFill>
                <a:srgbClr val="77787A"/>
              </a:solidFill>
              <a:latin typeface="Univia Pro Black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sz="3600" b="1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[NÚMERO] SESIÓN ORDINARIA </a:t>
            </a:r>
          </a:p>
          <a:p>
            <a:pPr algn="ctr"/>
            <a:r>
              <a:rPr lang="es-ES_tradnl" sz="3600" b="1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DEL COMITÉ </a:t>
            </a:r>
          </a:p>
          <a:p>
            <a:pPr algn="ctr"/>
            <a:r>
              <a:rPr lang="es-ES_tradnl" sz="36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 CONTROL INTERNO </a:t>
            </a:r>
          </a:p>
          <a:p>
            <a:pPr algn="ctr"/>
            <a:r>
              <a:rPr lang="es-ES_tradnl" sz="4000" b="1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202X</a:t>
            </a:r>
            <a:endParaRPr lang="es-MX" sz="4000" dirty="0"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1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984C883F-2D90-1B42-B15E-AA83A8B1A584}"/>
              </a:ext>
            </a:extLst>
          </p:cNvPr>
          <p:cNvSpPr txBox="1">
            <a:spLocks/>
          </p:cNvSpPr>
          <p:nvPr/>
        </p:nvSpPr>
        <p:spPr>
          <a:xfrm>
            <a:off x="822960" y="891023"/>
            <a:ext cx="965073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28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s-ES_tradnl" sz="3600" dirty="0" smtClean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II. APROBACIÓN</a:t>
            </a:r>
            <a:r>
              <a:rPr lang="es-ES_tradnl" sz="6600" dirty="0" smtClean="0">
                <a:solidFill>
                  <a:srgbClr val="923989"/>
                </a:solidFill>
                <a:latin typeface="Montserrat" panose="00000500000000000000" pitchFamily="2" charset="0"/>
              </a:rPr>
              <a:t> </a:t>
            </a:r>
            <a:r>
              <a:rPr lang="es-ES_tradnl" sz="3600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DEL ORDEN DEL DÍA</a:t>
            </a:r>
            <a:endParaRPr lang="es-ES_tradnl" sz="3600" dirty="0">
              <a:solidFill>
                <a:srgbClr val="77787A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ubtítulo 6">
            <a:extLst>
              <a:ext uri="{FF2B5EF4-FFF2-40B4-BE49-F238E27FC236}">
                <a16:creationId xmlns:a16="http://schemas.microsoft.com/office/drawing/2014/main" id="{2806E96C-097E-3E4A-B3E3-12B5E14069D5}"/>
              </a:ext>
            </a:extLst>
          </p:cNvPr>
          <p:cNvSpPr txBox="1">
            <a:spLocks/>
          </p:cNvSpPr>
          <p:nvPr/>
        </p:nvSpPr>
        <p:spPr>
          <a:xfrm>
            <a:off x="822955" y="3670818"/>
            <a:ext cx="9650735" cy="16557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sz="2400" dirty="0" smtClean="0">
                <a:latin typeface="Montserrat" panose="00000500000000000000" pitchFamily="2" charset="0"/>
              </a:rPr>
              <a:t>SE APRUEBA POR UNANIMIDAD EL ORDEN DEL DÍA</a:t>
            </a:r>
            <a:endParaRPr lang="es-ES_tradnl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4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984C883F-2D90-1B42-B15E-AA83A8B1A584}"/>
              </a:ext>
            </a:extLst>
          </p:cNvPr>
          <p:cNvSpPr txBox="1">
            <a:spLocks/>
          </p:cNvSpPr>
          <p:nvPr/>
        </p:nvSpPr>
        <p:spPr>
          <a:xfrm>
            <a:off x="1442129" y="122586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28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2146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A1214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s-ES_tradnl" sz="3600" dirty="0" smtClean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III. RATIFICACIÓN</a:t>
            </a:r>
            <a:r>
              <a:rPr lang="es-ES_tradnl" sz="3200" dirty="0" smtClean="0">
                <a:solidFill>
                  <a:srgbClr val="923989"/>
                </a:solidFill>
                <a:latin typeface="Montserrat" panose="00000500000000000000" pitchFamily="2" charset="0"/>
              </a:rPr>
              <a:t> </a:t>
            </a:r>
            <a:r>
              <a:rPr lang="es-ES_tradnl" sz="3600" dirty="0" smtClean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DEL ACTA DE LA SESIÓN ANTERIOR</a:t>
            </a:r>
            <a:endParaRPr lang="es-ES_tradnl" sz="3600" dirty="0">
              <a:solidFill>
                <a:srgbClr val="77787A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ubtítulo 6">
            <a:extLst>
              <a:ext uri="{FF2B5EF4-FFF2-40B4-BE49-F238E27FC236}">
                <a16:creationId xmlns:a16="http://schemas.microsoft.com/office/drawing/2014/main" id="{2806E96C-097E-3E4A-B3E3-12B5E14069D5}"/>
              </a:ext>
            </a:extLst>
          </p:cNvPr>
          <p:cNvSpPr txBox="1">
            <a:spLocks/>
          </p:cNvSpPr>
          <p:nvPr/>
        </p:nvSpPr>
        <p:spPr>
          <a:xfrm>
            <a:off x="1610080" y="3800079"/>
            <a:ext cx="9144000" cy="16557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sz="2000" dirty="0" smtClean="0">
                <a:latin typeface="Montserrat" panose="00000500000000000000" pitchFamily="2" charset="0"/>
              </a:rPr>
              <a:t>LOS INTEGRANTES MANIFIESTAN SU CONFORMIDAD</a:t>
            </a:r>
            <a:endParaRPr lang="es-ES_tradnl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7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89AF046A-B84E-EA40-B25E-085271DE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22" y="1382094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IV. SEGUIMIENTO</a:t>
            </a:r>
            <a:r>
              <a:rPr lang="es-ES_tradnl" sz="3200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ES_tradnl" sz="36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 ACUERDOS</a:t>
            </a:r>
          </a:p>
        </p:txBody>
      </p:sp>
      <p:sp>
        <p:nvSpPr>
          <p:cNvPr id="4" name="Subtítulo 6">
            <a:extLst>
              <a:ext uri="{FF2B5EF4-FFF2-40B4-BE49-F238E27FC236}">
                <a16:creationId xmlns:a16="http://schemas.microsoft.com/office/drawing/2014/main" id="{2806E96C-097E-3E4A-B3E3-12B5E14069D5}"/>
              </a:ext>
            </a:extLst>
          </p:cNvPr>
          <p:cNvSpPr txBox="1">
            <a:spLocks/>
          </p:cNvSpPr>
          <p:nvPr/>
        </p:nvSpPr>
        <p:spPr>
          <a:xfrm>
            <a:off x="1276022" y="3158156"/>
            <a:ext cx="9144000" cy="205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1" indent="-22860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9" indent="-22860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9" indent="-22860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9" indent="-22860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1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1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8" indent="-228601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1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SE SUGIERE MOSTRAR EN COMPARATIVO LA INFORMACIÓN SIGUIENTE: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- NÚMERO DEL ACUERDO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LO QUE ENUNCIA EL ACUERDO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SEGUIMIENTO Y/O CUMPLIMIENTO (RESUMIDO)</a:t>
            </a:r>
          </a:p>
        </p:txBody>
      </p:sp>
    </p:spTree>
    <p:extLst>
      <p:ext uri="{BB962C8B-B14F-4D97-AF65-F5344CB8AC3E}">
        <p14:creationId xmlns:p14="http://schemas.microsoft.com/office/powerpoint/2010/main" val="276334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A34F4FE1-6102-1847-87B2-36758F0A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25" y="0"/>
            <a:ext cx="7578782" cy="1755430"/>
          </a:xfrm>
        </p:spPr>
        <p:txBody>
          <a:bodyPr>
            <a:normAutofit/>
          </a:bodyPr>
          <a:lstStyle/>
          <a:p>
            <a:pPr algn="l"/>
            <a:r>
              <a:rPr lang="es-ES_tradnl" sz="3200" b="1" dirty="0" smtClean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V. CÉDULAS</a:t>
            </a:r>
            <a:r>
              <a:rPr lang="es-ES_tradnl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ES_tradnl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 SITUACIONES CRÍTICAS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41425" y="2041037"/>
            <a:ext cx="63205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Mediante memorándum número </a:t>
            </a:r>
            <a:r>
              <a:rPr lang="es-ES" sz="2000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XXX/XXX/XXX/202X</a:t>
            </a:r>
            <a:r>
              <a:rPr lang="es-ES" sz="2000" dirty="0">
                <a:solidFill>
                  <a:srgbClr val="832344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el/la </a:t>
            </a:r>
            <a:r>
              <a:rPr lang="es-ES" sz="2000" dirty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[NOMBRE DE QUIEN REMITE]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</a:t>
            </a:r>
            <a:r>
              <a:rPr lang="es-ES" sz="2000" dirty="0">
                <a:solidFill>
                  <a:srgbClr val="832344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[CARGO], remite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xx cédula(s)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de situaciones críticas, correspondientes a problemáticas identificadas en [enunciar nombre de las áreas].</a:t>
            </a:r>
          </a:p>
          <a:p>
            <a:pPr algn="just">
              <a:lnSpc>
                <a:spcPct val="110000"/>
              </a:lnSpc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La(s) problemática(s) se enuncia(n) a continuación: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165B96-7B36-1358-97C3-63F8C616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45" y="1434693"/>
            <a:ext cx="3678591" cy="473344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808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A34F4FE1-6102-1847-87B2-36758F0A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04"/>
            <a:ext cx="7578782" cy="175543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V. CÉDULAS</a:t>
            </a:r>
            <a:r>
              <a:rPr lang="es-ES_tradnl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ES_tradnl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 SITUACIONES CRÍTICAS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65714" y="2998486"/>
            <a:ext cx="8523414" cy="87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[DESCRIPCIÓN DE LA O LAS PROBLEMÁTICAS IDENTIFICADAS]</a:t>
            </a:r>
            <a:endParaRPr lang="es-ES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8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A34F4FE1-6102-1847-87B2-36758F0A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04"/>
            <a:ext cx="7578782" cy="175543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C0000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V. CÉDULAS</a:t>
            </a:r>
            <a:r>
              <a:rPr lang="es-ES_tradnl" dirty="0" smtClean="0">
                <a:solidFill>
                  <a:srgbClr val="EF8707"/>
                </a:solidFill>
                <a:latin typeface="Montserrat" panose="00000500000000000000" pitchFamily="2" charset="0"/>
              </a:rPr>
              <a:t> </a:t>
            </a:r>
            <a:r>
              <a:rPr lang="es-ES_tradnl" sz="3200" dirty="0">
                <a:solidFill>
                  <a:srgbClr val="77787A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DE SITUACIONES CRÍTICAS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74964" y="2204980"/>
            <a:ext cx="573347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PROPUESTA DE SOLUCIÓN :</a:t>
            </a:r>
          </a:p>
          <a:p>
            <a:pPr algn="just">
              <a:lnSpc>
                <a:spcPct val="110000"/>
              </a:lnSpc>
            </a:pPr>
            <a:endParaRPr lang="es-ES_tradnl" sz="1800" dirty="0">
              <a:solidFill>
                <a:srgbClr val="832344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S_tradnl" sz="1800" dirty="0">
                <a:solidFill>
                  <a:srgbClr val="832344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[DESCRIBIR LA PROPUESTA DE SOLUCIÓN QUE HAYA EXPUESTO QUIEN REPORTA LA SITUACIÓN]</a:t>
            </a:r>
          </a:p>
          <a:p>
            <a:pPr algn="ctr">
              <a:lnSpc>
                <a:spcPct val="110000"/>
              </a:lnSpc>
            </a:pPr>
            <a:endParaRPr lang="es-ES_tradnl" sz="1800" dirty="0">
              <a:solidFill>
                <a:srgbClr val="832344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ES_tradnl" sz="1800" dirty="0">
              <a:solidFill>
                <a:srgbClr val="832344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ES_tradnl" sz="1800" dirty="0">
              <a:solidFill>
                <a:srgbClr val="832344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ES_tradnl" sz="1800" dirty="0">
              <a:solidFill>
                <a:srgbClr val="832344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S_tradnl" sz="1800" b="1" dirty="0">
                <a:solidFill>
                  <a:srgbClr val="832344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SE ABRE ESPACIO PARA COMENTARIOS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AE3B11-4EE8-532E-E167-F91E4D055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44" y="1149900"/>
            <a:ext cx="3830167" cy="487678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1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1238</Words>
  <Application>Microsoft Office PowerPoint</Application>
  <PresentationFormat>Panorámica</PresentationFormat>
  <Paragraphs>264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Wingdings 2</vt:lpstr>
      <vt:lpstr>MS Mincho</vt:lpstr>
      <vt:lpstr>Univia Pro Black</vt:lpstr>
      <vt:lpstr>Univia Pro Regular</vt:lpstr>
      <vt:lpstr>Univia Pro Light</vt:lpstr>
      <vt:lpstr>Univia Pro Book</vt:lpstr>
      <vt:lpstr>Times New Roman</vt:lpstr>
      <vt:lpstr>Calibri</vt:lpstr>
      <vt:lpstr>Montserrat SemiBold</vt:lpstr>
      <vt:lpstr>Montserrat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IV. SEGUIMIENTO DE ACUERDOS</vt:lpstr>
      <vt:lpstr>V. CÉDULAS DE SITUACIONES CRÍTICAS</vt:lpstr>
      <vt:lpstr>V. CÉDULAS DE SITUACIONES CRÍTICAS</vt:lpstr>
      <vt:lpstr>V. CÉDULAS DE SITUACIONES CRÍTICAS</vt:lpstr>
      <vt:lpstr>VI. REPORTE ANUAL DEL ANÁLISIS DEL DESEMPEÑO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XII. ASPECTOS QUE INCIDEN EN EL CONTROL INTERNO O EN LA PRESENTACIÓN DE ACTOS CONTRARIOS A LA INTEGRIDAD.</vt:lpstr>
      <vt:lpstr>Presentación de PowerPoint</vt:lpstr>
      <vt:lpstr>XIII. ASUNTOS GENERALES.</vt:lpstr>
      <vt:lpstr>XIII. ASUNTOS GENERALES.</vt:lpstr>
      <vt:lpstr>XIII. ASUNTOS GENERALES.</vt:lpstr>
      <vt:lpstr>Presentación de PowerPoint</vt:lpstr>
      <vt:lpstr>XIII. ASUNTOS GENERALES.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</dc:creator>
  <cp:lastModifiedBy>1212089</cp:lastModifiedBy>
  <cp:revision>9</cp:revision>
  <dcterms:modified xsi:type="dcterms:W3CDTF">2025-07-25T20:16:22Z</dcterms:modified>
</cp:coreProperties>
</file>