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1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09" autoAdjust="0"/>
    <p:restoredTop sz="94660"/>
  </p:normalViewPr>
  <p:slideViewPr>
    <p:cSldViewPr snapToGrid="0">
      <p:cViewPr varScale="1">
        <p:scale>
          <a:sx n="73" d="100"/>
          <a:sy n="73" d="100"/>
        </p:scale>
        <p:origin x="4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588B82-6483-244B-9891-7F8E58A2B4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2E72C3-68E6-F84C-A6AD-029317C50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F37F52-45A0-944D-BD9F-21845A001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6D3949-AA33-C944-84B4-9455A5128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7F6047-D21F-BC46-98FA-477D77F7A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9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98F33E-DEA6-664E-A25E-CC36DF2C9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589D35F-0805-504B-AE1A-05E2C03AB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6206C0-937D-0C47-BA3B-412FB5181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3C5F96-0372-4B43-9DF8-0297D8317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7671FA-9AE5-2C46-919F-8D5DC3492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62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5C582AA-D467-A442-86B3-5AC1E73C1E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D0D3526-E072-3C48-AE15-484A045D2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8F06AC-2BE6-2A43-B27C-9D77BE04E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BEBB13-F253-CA41-9DAA-58713C331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F4C6B0-ACE5-3640-808F-75D5C93FA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59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3BFF81-8D7B-D74B-AF90-EC3329390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7B844C-9E66-8D4E-9BE2-F6A3ACE97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ACA752-A0C5-A24D-B8E3-1CCE38419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3CDD41-A329-D14C-911A-862875C08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39E3CE-391F-8646-AB47-F2956B89F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37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D82B41-BB94-B342-8EC0-0542B9534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7CE4C5-E634-1E41-9865-B51AFE3FB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F6A2C4-A210-A345-AF92-B697E0F15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34CD11-8E9F-614E-B179-9A318CB1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6F55CA-E02A-1346-AE33-0CD2E3160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60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1D6DCA-D0D4-404B-8588-AB369F5B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39C7-83E4-314C-A6B4-103CFD6FB2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57BF83-6872-D849-80ED-AB1CDF018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113A13-0619-6644-A04A-29410F941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F7D51E-A308-7B4B-B4F4-651EA046A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2C221A-60D0-7E44-83F6-71316845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19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26E01F-A6C1-6041-B272-1378017E7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A420B8-BE58-694D-8744-070D1B347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A4A4C26-9405-BC41-A798-AC9C50902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5C847AE-03C9-4C4E-B1FA-908D8D41ED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D41E1CB-1AFF-FC47-8173-F9E611D0E3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D15191A-9D56-3341-8D74-5AA1ABBE2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648DE6E-2821-FA4D-A3D5-F1AB4A948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5D8E357-0FB3-6140-8682-CF069B60D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01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78E5FA-58C9-1C4A-B594-7F728944D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0A5A111-B042-FB47-A7B3-DC2D74BFE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7FF85F2-1D64-484C-967A-C67E320C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EF6440C-7037-0F49-B966-C6F2B4924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02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62492CB-66E0-8A4A-B64D-F9E641C19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DCD0AE6-FDA4-244C-8971-ADB1F0D43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AE3CCB-D7BC-1F49-942D-2E4369246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985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732CEB-0451-E045-9209-FEE2BD569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E8C02A-29E6-784C-A5F4-1619A5BCD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42D298-37D7-6245-8C77-D462EDCAE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8E0F4A-9115-2444-A508-91030F08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E69469-E13D-1E4E-84C0-EF3AE29AF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606634-85EA-D848-BB13-52CED6D82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149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CFF1E2-1F96-FC40-A51C-ACEF35887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B1D9047-A6D2-A64E-B47D-A85605DF73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819658-2BEF-FB4C-A80A-25EF7FE68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1E9FA5-00CF-F64D-9684-205A964F5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78236F-77E1-2F4D-9256-F233AFFC9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F77A14-2B59-C149-95E4-BACA6EB01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40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3606623-E208-D64D-B986-178989D39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6E63C5-61C7-2843-9B62-1A0A5328A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EB6EE8-4CDD-854A-85F5-C4FCE5022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CFB762-38B6-5442-A813-D667239C41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32DC65-3E04-6242-B8CA-5045D63C74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7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95A241B-BC7D-6740-AC1C-54E9E9F329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6833418" y="0"/>
            <a:ext cx="5358581" cy="6858000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86404" y="2858125"/>
            <a:ext cx="9555104" cy="1708162"/>
          </a:xfrm>
        </p:spPr>
        <p:txBody>
          <a:bodyPr>
            <a:noAutofit/>
          </a:bodyPr>
          <a:lstStyle/>
          <a:p>
            <a:pPr algn="l"/>
            <a:r>
              <a:rPr lang="es-MX" sz="3200" b="1" dirty="0">
                <a:solidFill>
                  <a:schemeClr val="tx1"/>
                </a:solidFill>
                <a:latin typeface="Univia Pro" pitchFamily="2" charset="77"/>
              </a:rPr>
              <a:t>Presentación de </a:t>
            </a:r>
          </a:p>
          <a:p>
            <a:pPr algn="l"/>
            <a:r>
              <a:rPr lang="es-MX" sz="3200" b="1" dirty="0">
                <a:solidFill>
                  <a:schemeClr val="tx1"/>
                </a:solidFill>
                <a:latin typeface="Univia Pro Black" pitchFamily="2" charset="77"/>
              </a:rPr>
              <a:t>Declaraciones Patrimoniales y de Intereses </a:t>
            </a:r>
          </a:p>
          <a:p>
            <a:pPr algn="l"/>
            <a:r>
              <a:rPr lang="es-MX" sz="3200" b="1" dirty="0">
                <a:solidFill>
                  <a:schemeClr val="tx1"/>
                </a:solidFill>
                <a:latin typeface="Univia Pro Black" pitchFamily="2" charset="77"/>
              </a:rPr>
              <a:t>en el nuevo formato aprobado por el CCSNA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3B870EA-8AF1-C84D-91B6-58DE27EF0C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1576" y="189926"/>
            <a:ext cx="1959864" cy="800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43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5B4BB04-2A91-3B46-9902-3257BA3F3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6833420" y="0"/>
            <a:ext cx="6614431" cy="814205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F6E947DC-0FDD-2942-80B8-915B0B586C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1576" y="189926"/>
            <a:ext cx="1959864" cy="800598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39F49B57-FC10-694C-B75C-ECC707C966DD}"/>
              </a:ext>
            </a:extLst>
          </p:cNvPr>
          <p:cNvSpPr/>
          <p:nvPr/>
        </p:nvSpPr>
        <p:spPr>
          <a:xfrm>
            <a:off x="735271" y="1238304"/>
            <a:ext cx="3172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MX" sz="2800" b="1" dirty="0">
                <a:latin typeface="Univia Pro" pitchFamily="2" charset="77"/>
              </a:rPr>
              <a:t>Marco Normativo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5271" y="2235104"/>
            <a:ext cx="10310682" cy="3153759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schemeClr val="tx1"/>
                </a:solidFill>
                <a:latin typeface="Univia Pro Regular" pitchFamily="2" charset="77"/>
              </a:rPr>
              <a:t>Artículo 32, 33 y 46 de la Ley General de Responsabilidades Administrativas.</a:t>
            </a:r>
          </a:p>
          <a:p>
            <a:pPr algn="just"/>
            <a:endParaRPr lang="es-MX" sz="2000" dirty="0">
              <a:solidFill>
                <a:schemeClr val="tx1"/>
              </a:solidFill>
              <a:latin typeface="Univia Pro Regular" pitchFamily="2" charset="77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schemeClr val="tx1"/>
                </a:solidFill>
                <a:latin typeface="Univia Pro Regular" pitchFamily="2" charset="77"/>
              </a:rPr>
              <a:t>Artículo 30 de la Ley de Responsabilidades Administrativas del  Estado y Municipios de Oaxaca.</a:t>
            </a:r>
          </a:p>
          <a:p>
            <a:pPr algn="just"/>
            <a:endParaRPr lang="es-MX" sz="2000" dirty="0">
              <a:solidFill>
                <a:schemeClr val="tx1"/>
              </a:solidFill>
              <a:latin typeface="Univia Pro Regular" pitchFamily="2" charset="77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ES_tradnl" sz="2000" dirty="0">
                <a:solidFill>
                  <a:schemeClr val="tx1"/>
                </a:solidFill>
                <a:latin typeface="Univia Pro Regular" pitchFamily="2" charset="77"/>
              </a:rPr>
              <a:t>Acuerdo por el que el Comité Coordinador del Sistema Nacional Anticorrupción da a conocer que los formatos de Declaración de Situación Patrimonial y de Intereses son Técnicamente operables con el Sistema de Evolución Patrimonial y de Declaración de Intereses de la Plataforma Digital Nacional a partir del 1 de mayo de 2021.</a:t>
            </a:r>
            <a:endParaRPr lang="es-MX" sz="2800" dirty="0">
              <a:solidFill>
                <a:schemeClr val="tx1"/>
              </a:solidFill>
              <a:latin typeface="Univia Pro Regular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4216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9ABF5EC-4A6F-A345-937A-6A389C105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6191793" y="0"/>
            <a:ext cx="6000206" cy="6858000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8129" y="2085394"/>
            <a:ext cx="9805182" cy="3510734"/>
          </a:xfrm>
        </p:spPr>
        <p:txBody>
          <a:bodyPr>
            <a:noAutofit/>
          </a:bodyPr>
          <a:lstStyle/>
          <a:p>
            <a:pPr algn="just"/>
            <a:r>
              <a:rPr lang="es-MX" sz="2000" dirty="0">
                <a:solidFill>
                  <a:schemeClr val="tx1"/>
                </a:solidFill>
                <a:latin typeface="Univia Pro Regular" pitchFamily="2" charset="77"/>
              </a:rPr>
              <a:t>De acuerdo a lo señalado en la Constitución Política de los Estados Unidos mexicanos y en la Ley General de Responsabilidades administrativas, es obligación de todas la personas servidores públicos.</a:t>
            </a:r>
          </a:p>
          <a:p>
            <a:pPr algn="just"/>
            <a:endParaRPr lang="es-MX" sz="2000" dirty="0">
              <a:solidFill>
                <a:schemeClr val="tx1"/>
              </a:solidFill>
              <a:latin typeface="Univia Pro Regular" pitchFamily="2" charset="77"/>
            </a:endParaRPr>
          </a:p>
          <a:p>
            <a:pPr algn="just"/>
            <a:r>
              <a:rPr lang="es-MX" sz="2000" b="1" dirty="0">
                <a:solidFill>
                  <a:schemeClr val="tx1"/>
                </a:solidFill>
                <a:latin typeface="Univia Pro" pitchFamily="2" charset="77"/>
              </a:rPr>
              <a:t>Servidor publico: </a:t>
            </a:r>
            <a:r>
              <a:rPr lang="es-MX" sz="2000" dirty="0">
                <a:solidFill>
                  <a:schemeClr val="tx1"/>
                </a:solidFill>
                <a:latin typeface="Univia Pro Regular" pitchFamily="2" charset="77"/>
              </a:rPr>
              <a:t>Las personas que desempeñan un empleo, cargo o comisión dentro de: Administración Publica. ( Orden Federal, Estatal o municipal y/o Alcaldía)</a:t>
            </a:r>
            <a:endParaRPr lang="es-MX" sz="2000" dirty="0">
              <a:latin typeface="Univia Pro Regular" pitchFamily="2" charset="77"/>
            </a:endParaRPr>
          </a:p>
          <a:p>
            <a:pPr algn="just"/>
            <a:r>
              <a:rPr lang="es-MX" sz="2000" dirty="0">
                <a:solidFill>
                  <a:schemeClr val="tx1"/>
                </a:solidFill>
                <a:latin typeface="Univia Pro Regular" pitchFamily="2" charset="77"/>
              </a:rPr>
              <a:t>Sea cual fuere la modalidad de contratación  o nivel jerárquico</a:t>
            </a:r>
          </a:p>
          <a:p>
            <a:pPr algn="just"/>
            <a:endParaRPr lang="es-MX" sz="2000" dirty="0">
              <a:solidFill>
                <a:schemeClr val="tx1"/>
              </a:solidFill>
              <a:latin typeface="Univia Pro Regular" pitchFamily="2" charset="77"/>
            </a:endParaRPr>
          </a:p>
          <a:p>
            <a:pPr algn="just"/>
            <a:r>
              <a:rPr lang="es-MX" sz="2000" dirty="0">
                <a:solidFill>
                  <a:schemeClr val="tx1"/>
                </a:solidFill>
                <a:latin typeface="Univia Pro Regular" pitchFamily="2" charset="77"/>
              </a:rPr>
              <a:t>Dichas declaraciones deben ser presentadas bajo protesta de decir verdad ante los órganos Facultados, a través de los Sistemas correspondientes.</a:t>
            </a:r>
          </a:p>
          <a:p>
            <a:pPr algn="just"/>
            <a:endParaRPr lang="es-MX" sz="2000" dirty="0">
              <a:solidFill>
                <a:schemeClr val="tx1"/>
              </a:solidFill>
              <a:latin typeface="Univia Pro Regular" pitchFamily="2" charset="77"/>
            </a:endParaRPr>
          </a:p>
          <a:p>
            <a:pPr algn="just"/>
            <a:endParaRPr lang="es-MX" sz="2800" dirty="0">
              <a:solidFill>
                <a:schemeClr val="tx1"/>
              </a:solidFill>
              <a:latin typeface="Univia Pro Regular" pitchFamily="2" charset="77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204177B-C8B6-E249-B21F-4CBBAD8E1E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3768" y="189926"/>
            <a:ext cx="1959864" cy="800598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F7936DEC-A0F0-4D42-874C-62F8C00962C0}"/>
              </a:ext>
            </a:extLst>
          </p:cNvPr>
          <p:cNvSpPr/>
          <p:nvPr/>
        </p:nvSpPr>
        <p:spPr>
          <a:xfrm>
            <a:off x="858129" y="1261872"/>
            <a:ext cx="70950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MX" sz="2800" b="1" dirty="0">
                <a:latin typeface="Univia Pro" pitchFamily="2" charset="77"/>
              </a:rPr>
              <a:t>¿ Quiénes están obligados a presentarla?</a:t>
            </a:r>
          </a:p>
        </p:txBody>
      </p:sp>
    </p:spTree>
    <p:extLst>
      <p:ext uri="{BB962C8B-B14F-4D97-AF65-F5344CB8AC3E}">
        <p14:creationId xmlns:p14="http://schemas.microsoft.com/office/powerpoint/2010/main" val="1922041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3A39EB89-A92A-324A-A9E5-0704C7442F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6596742" y="-5"/>
            <a:ext cx="5595257" cy="6858004"/>
          </a:xfrm>
          <a:prstGeom prst="rect">
            <a:avLst/>
          </a:prstGeom>
        </p:spPr>
      </p:pic>
      <p:sp>
        <p:nvSpPr>
          <p:cNvPr id="6" name="Subtítulo 2"/>
          <p:cNvSpPr txBox="1">
            <a:spLocks/>
          </p:cNvSpPr>
          <p:nvPr/>
        </p:nvSpPr>
        <p:spPr>
          <a:xfrm>
            <a:off x="2583915" y="3788250"/>
            <a:ext cx="8128028" cy="70788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000" dirty="0">
                <a:solidFill>
                  <a:schemeClr val="tx1"/>
                </a:solidFill>
                <a:latin typeface="Univia Pro Regular" pitchFamily="2" charset="77"/>
              </a:rPr>
              <a:t>Durante el mes de mayo de cada año mientras siga ejerciendo,  como servidor publico. </a:t>
            </a:r>
          </a:p>
          <a:p>
            <a:pPr algn="just"/>
            <a:endParaRPr lang="es-MX" sz="2800" dirty="0">
              <a:solidFill>
                <a:schemeClr val="tx1"/>
              </a:solidFill>
              <a:latin typeface="Univia Pro Regular" pitchFamily="2" charset="77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2583915" y="5023598"/>
            <a:ext cx="7958799" cy="9870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000" dirty="0">
                <a:solidFill>
                  <a:schemeClr val="tx1"/>
                </a:solidFill>
                <a:latin typeface="Univia Pro Regular" pitchFamily="2" charset="77"/>
              </a:rPr>
              <a:t>60 días naturales a partir de la separación de cargo, siempre y cuando ya no tome cargo de manera inmediata o cambie de Orende de Gobierno.</a:t>
            </a:r>
            <a:endParaRPr lang="es-MX" sz="2800" dirty="0">
              <a:solidFill>
                <a:schemeClr val="tx1"/>
              </a:solidFill>
              <a:latin typeface="Univia Pro Regular" pitchFamily="2" charset="77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B14C88C-92B5-A94D-86AB-224737A22F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1576" y="189926"/>
            <a:ext cx="1959864" cy="800598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59795E2D-12DA-0A4E-8EFE-57006D56050B}"/>
              </a:ext>
            </a:extLst>
          </p:cNvPr>
          <p:cNvSpPr/>
          <p:nvPr/>
        </p:nvSpPr>
        <p:spPr>
          <a:xfrm>
            <a:off x="1377906" y="2408632"/>
            <a:ext cx="90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MX" sz="2000" b="1" dirty="0">
                <a:latin typeface="Univia Pro" pitchFamily="2" charset="77"/>
              </a:rPr>
              <a:t>Inicial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9932484-4E00-504B-977E-7C88FA648F60}"/>
              </a:ext>
            </a:extLst>
          </p:cNvPr>
          <p:cNvSpPr/>
          <p:nvPr/>
        </p:nvSpPr>
        <p:spPr>
          <a:xfrm>
            <a:off x="512285" y="3750624"/>
            <a:ext cx="17668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2000" b="1" dirty="0">
                <a:solidFill>
                  <a:schemeClr val="tx1"/>
                </a:solidFill>
                <a:latin typeface="Univia Pro" pitchFamily="2" charset="77"/>
              </a:rPr>
              <a:t>Modificación</a:t>
            </a:r>
          </a:p>
          <a:p>
            <a:pPr algn="r"/>
            <a:r>
              <a:rPr lang="es-MX" sz="2000" b="1" dirty="0">
                <a:solidFill>
                  <a:schemeClr val="tx1"/>
                </a:solidFill>
                <a:latin typeface="Univia Pro" pitchFamily="2" charset="77"/>
              </a:rPr>
              <a:t>Patrimonial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F2A64AE-DCA8-624A-9F33-9CEB88CC1543}"/>
              </a:ext>
            </a:extLst>
          </p:cNvPr>
          <p:cNvSpPr/>
          <p:nvPr/>
        </p:nvSpPr>
        <p:spPr>
          <a:xfrm>
            <a:off x="760686" y="5023598"/>
            <a:ext cx="15184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MX" sz="2000" b="1" dirty="0">
                <a:solidFill>
                  <a:schemeClr val="tx1"/>
                </a:solidFill>
                <a:latin typeface="Univia Pro" pitchFamily="2" charset="77"/>
              </a:rPr>
              <a:t>Conlcusión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2583915" y="2434078"/>
            <a:ext cx="8128029" cy="70788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000" dirty="0">
                <a:solidFill>
                  <a:schemeClr val="tx1"/>
                </a:solidFill>
                <a:latin typeface="Univia Pro Regular" pitchFamily="2" charset="77"/>
              </a:rPr>
              <a:t>60 días naturales a partir de la toma de posesión del cargo o de un reingreso posterior a 60 días naturales.</a:t>
            </a:r>
          </a:p>
          <a:p>
            <a:pPr algn="just"/>
            <a:endParaRPr lang="es-MX" sz="2800" dirty="0">
              <a:solidFill>
                <a:schemeClr val="tx1"/>
              </a:solidFill>
              <a:latin typeface="Univia Pro Regular" pitchFamily="2" charset="77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510" y="869451"/>
            <a:ext cx="7931631" cy="1062955"/>
          </a:xfrm>
        </p:spPr>
        <p:txBody>
          <a:bodyPr>
            <a:noAutofit/>
          </a:bodyPr>
          <a:lstStyle/>
          <a:p>
            <a:pPr algn="ctr"/>
            <a:r>
              <a:rPr lang="es-MX" sz="2800" b="1" dirty="0">
                <a:solidFill>
                  <a:schemeClr val="tx1"/>
                </a:solidFill>
                <a:latin typeface="Univia Pro" pitchFamily="2" charset="77"/>
              </a:rPr>
              <a:t>Plazos para la presentación de Declaraciones Patrimoniales</a:t>
            </a:r>
          </a:p>
          <a:p>
            <a:pPr algn="ctr"/>
            <a:endParaRPr lang="es-MX" sz="2800" dirty="0">
              <a:solidFill>
                <a:schemeClr val="tx1"/>
              </a:solidFill>
              <a:latin typeface="Univia Pro Regular" pitchFamily="2" charset="77"/>
            </a:endParaRPr>
          </a:p>
          <a:p>
            <a:pPr algn="ctr"/>
            <a:endParaRPr lang="es-MX" sz="2800" dirty="0">
              <a:solidFill>
                <a:schemeClr val="tx1"/>
              </a:solidFill>
              <a:latin typeface="Univia Pro Regular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53223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59430AB5-4394-DF4D-BF3A-64A2BE436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7033472" y="0"/>
            <a:ext cx="5158527" cy="68580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59890D8-D4B6-8449-BF6E-F3D2C201B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1576" y="189926"/>
            <a:ext cx="1959864" cy="800598"/>
          </a:xfrm>
          <a:prstGeom prst="rect">
            <a:avLst/>
          </a:prstGeom>
        </p:spPr>
      </p:pic>
      <p:sp>
        <p:nvSpPr>
          <p:cNvPr id="9" name="Subtítulo 2">
            <a:extLst>
              <a:ext uri="{FF2B5EF4-FFF2-40B4-BE49-F238E27FC236}">
                <a16:creationId xmlns:a16="http://schemas.microsoft.com/office/drawing/2014/main" id="{0E274E17-7A86-C64E-A26B-FA7A7568EBCA}"/>
              </a:ext>
            </a:extLst>
          </p:cNvPr>
          <p:cNvSpPr txBox="1">
            <a:spLocks/>
          </p:cNvSpPr>
          <p:nvPr/>
        </p:nvSpPr>
        <p:spPr>
          <a:xfrm>
            <a:off x="902208" y="2721114"/>
            <a:ext cx="10619231" cy="70788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000" dirty="0">
                <a:solidFill>
                  <a:schemeClr val="tx1"/>
                </a:solidFill>
                <a:latin typeface="Univia Pro Regular" pitchFamily="2" charset="77"/>
              </a:rPr>
              <a:t>A partir de jefe de Departamento u homólogo deberá llenar en su totalidad el formato correspondiente a la Declaración que presente.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F67D9C0F-46EA-9849-8A97-A7C82C534F5D}"/>
              </a:ext>
            </a:extLst>
          </p:cNvPr>
          <p:cNvSpPr txBox="1">
            <a:spLocks/>
          </p:cNvSpPr>
          <p:nvPr/>
        </p:nvSpPr>
        <p:spPr>
          <a:xfrm>
            <a:off x="902208" y="4212344"/>
            <a:ext cx="10619231" cy="70788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000" dirty="0">
                <a:solidFill>
                  <a:schemeClr val="tx1"/>
                </a:solidFill>
                <a:latin typeface="Univia Pro Regular" pitchFamily="2" charset="77"/>
              </a:rPr>
              <a:t>Nivel menor a Jefe de Departamento u homólogo  solo deberán llenar la versión reducida de la declaración correspondiente.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82955" y="1063693"/>
            <a:ext cx="8257736" cy="1156993"/>
          </a:xfrm>
        </p:spPr>
        <p:txBody>
          <a:bodyPr>
            <a:noAutofit/>
          </a:bodyPr>
          <a:lstStyle/>
          <a:p>
            <a:pPr algn="ctr"/>
            <a:r>
              <a:rPr lang="es-MX" sz="2800" b="1" dirty="0">
                <a:solidFill>
                  <a:schemeClr val="tx1"/>
                </a:solidFill>
                <a:latin typeface="Univia Pro" pitchFamily="2" charset="77"/>
              </a:rPr>
              <a:t>Llenado de  Formatos </a:t>
            </a:r>
          </a:p>
          <a:p>
            <a:pPr algn="ctr"/>
            <a:r>
              <a:rPr lang="es-MX" sz="2800" b="1" dirty="0">
                <a:solidFill>
                  <a:schemeClr val="tx1"/>
                </a:solidFill>
                <a:latin typeface="Univia Pro" pitchFamily="2" charset="77"/>
              </a:rPr>
              <a:t>por Nivel Jerárquico</a:t>
            </a:r>
          </a:p>
        </p:txBody>
      </p:sp>
    </p:spTree>
    <p:extLst>
      <p:ext uri="{BB962C8B-B14F-4D97-AF65-F5344CB8AC3E}">
        <p14:creationId xmlns:p14="http://schemas.microsoft.com/office/powerpoint/2010/main" val="119783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>
            <a:extLst>
              <a:ext uri="{FF2B5EF4-FFF2-40B4-BE49-F238E27FC236}">
                <a16:creationId xmlns:a16="http://schemas.microsoft.com/office/drawing/2014/main" id="{2B59ABBB-FCF3-074D-9EE6-64A4143FB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6576316" y="-1"/>
            <a:ext cx="5611426" cy="6858000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0223" y="1778860"/>
            <a:ext cx="10551553" cy="942832"/>
          </a:xfrm>
        </p:spPr>
        <p:txBody>
          <a:bodyPr>
            <a:noAutofit/>
          </a:bodyPr>
          <a:lstStyle/>
          <a:p>
            <a:r>
              <a:rPr lang="es-MX" sz="2800" b="1" dirty="0">
                <a:solidFill>
                  <a:schemeClr val="tx1"/>
                </a:solidFill>
                <a:latin typeface="Univia Pro" pitchFamily="2" charset="77"/>
              </a:rPr>
              <a:t>Consecuencias derivadas de la omisión o extemporaneidad en la presentación de la Declaración Patrimonial y de Intereses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294110" y="3518408"/>
            <a:ext cx="2321758" cy="942832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000" dirty="0">
                <a:solidFill>
                  <a:schemeClr val="tx1"/>
                </a:solidFill>
                <a:latin typeface="Univia Pro Medium" pitchFamily="2" charset="77"/>
              </a:rPr>
              <a:t>Detección de la Omisión o Extemporaneidad</a:t>
            </a:r>
          </a:p>
        </p:txBody>
      </p:sp>
      <p:sp>
        <p:nvSpPr>
          <p:cNvPr id="14" name="Subtítulo 2"/>
          <p:cNvSpPr txBox="1">
            <a:spLocks/>
          </p:cNvSpPr>
          <p:nvPr/>
        </p:nvSpPr>
        <p:spPr>
          <a:xfrm>
            <a:off x="3431835" y="3518408"/>
            <a:ext cx="2914017" cy="929852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000" dirty="0">
                <a:solidFill>
                  <a:schemeClr val="tx1"/>
                </a:solidFill>
                <a:latin typeface="Univia Pro Medium" pitchFamily="2" charset="77"/>
              </a:rPr>
              <a:t>Denuncia a la Dirección de Quejas Denuncias e Investigación</a:t>
            </a:r>
          </a:p>
        </p:txBody>
      </p:sp>
      <p:sp>
        <p:nvSpPr>
          <p:cNvPr id="15" name="Subtítulo 2"/>
          <p:cNvSpPr txBox="1">
            <a:spLocks/>
          </p:cNvSpPr>
          <p:nvPr/>
        </p:nvSpPr>
        <p:spPr>
          <a:xfrm>
            <a:off x="7161819" y="3518408"/>
            <a:ext cx="2379039" cy="942832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000" dirty="0">
                <a:solidFill>
                  <a:schemeClr val="tx1"/>
                </a:solidFill>
                <a:latin typeface="Univia Pro Medium" pitchFamily="2" charset="77"/>
              </a:rPr>
              <a:t>Intervención de Procedimientos de Responsabilidad</a:t>
            </a: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10356824" y="3672902"/>
            <a:ext cx="1760218" cy="63384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000" dirty="0">
                <a:solidFill>
                  <a:schemeClr val="tx1"/>
                </a:solidFill>
                <a:latin typeface="Univia Pro Medium" pitchFamily="2" charset="77"/>
              </a:rPr>
              <a:t>Imposición de sanciones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A5C939CC-ECF2-4549-A04F-6AAEF77E2E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1576" y="189926"/>
            <a:ext cx="1959864" cy="800598"/>
          </a:xfrm>
          <a:prstGeom prst="rect">
            <a:avLst/>
          </a:prstGeom>
        </p:spPr>
      </p:pic>
      <p:sp>
        <p:nvSpPr>
          <p:cNvPr id="6" name="Flecha derecha 5">
            <a:extLst>
              <a:ext uri="{FF2B5EF4-FFF2-40B4-BE49-F238E27FC236}">
                <a16:creationId xmlns:a16="http://schemas.microsoft.com/office/drawing/2014/main" id="{DFEF7D02-3615-D242-951F-0E9AB660ACD7}"/>
              </a:ext>
            </a:extLst>
          </p:cNvPr>
          <p:cNvSpPr/>
          <p:nvPr/>
        </p:nvSpPr>
        <p:spPr>
          <a:xfrm>
            <a:off x="2743997" y="3831363"/>
            <a:ext cx="457374" cy="316922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Flecha derecha 18">
            <a:extLst>
              <a:ext uri="{FF2B5EF4-FFF2-40B4-BE49-F238E27FC236}">
                <a16:creationId xmlns:a16="http://schemas.microsoft.com/office/drawing/2014/main" id="{EE677FC3-DE10-3047-BC2B-F46E07AFB740}"/>
              </a:ext>
            </a:extLst>
          </p:cNvPr>
          <p:cNvSpPr/>
          <p:nvPr/>
        </p:nvSpPr>
        <p:spPr>
          <a:xfrm>
            <a:off x="6577160" y="3831363"/>
            <a:ext cx="457374" cy="316922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Flecha derecha 19">
            <a:extLst>
              <a:ext uri="{FF2B5EF4-FFF2-40B4-BE49-F238E27FC236}">
                <a16:creationId xmlns:a16="http://schemas.microsoft.com/office/drawing/2014/main" id="{1ED9DAC1-7942-5842-A643-197743688158}"/>
              </a:ext>
            </a:extLst>
          </p:cNvPr>
          <p:cNvSpPr/>
          <p:nvPr/>
        </p:nvSpPr>
        <p:spPr>
          <a:xfrm>
            <a:off x="9780930" y="3831363"/>
            <a:ext cx="457374" cy="316922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4346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703BBD-A7A9-BD4B-B7F2-65B843397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6339836" y="-3"/>
            <a:ext cx="5852163" cy="685800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1486" y="2144266"/>
            <a:ext cx="9303593" cy="1733455"/>
          </a:xfrm>
        </p:spPr>
        <p:txBody>
          <a:bodyPr>
            <a:noAutofit/>
          </a:bodyPr>
          <a:lstStyle/>
          <a:p>
            <a:pPr algn="just"/>
            <a:r>
              <a:rPr lang="es-MX" sz="2000" dirty="0">
                <a:solidFill>
                  <a:schemeClr val="tx1"/>
                </a:solidFill>
                <a:latin typeface="Univia Pro Regular" pitchFamily="2" charset="77"/>
              </a:rPr>
              <a:t>Si se detecta que el Servidor Público mintió, ocultó u omitió información relativa a su patrimonio y en su caso no promovió la rectificación de su Declaración para subsanar la omisión, este hecho constituye una falta grave y previa investigación y procedimiento de responsabilidad administrativa podrá ser sancionado por el Tribunal de Justicia Administrativa, pudiendo ser acreedor de alguna de las siguientes sanciones</a:t>
            </a:r>
            <a:r>
              <a:rPr lang="es-MX" sz="2000" dirty="0">
                <a:latin typeface="Univia Pro Regular" pitchFamily="2" charset="77"/>
              </a:rPr>
              <a:t>:</a:t>
            </a:r>
            <a:endParaRPr lang="es-MX" sz="2000" dirty="0">
              <a:solidFill>
                <a:schemeClr val="tx1"/>
              </a:solidFill>
              <a:latin typeface="Univia Pro Regular" pitchFamily="2" charset="77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3629425-0BFA-244D-A8CF-06B3055759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1576" y="189926"/>
            <a:ext cx="1959864" cy="80059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E7CE7E5-1F24-4044-A3EB-3E641E69664D}"/>
              </a:ext>
            </a:extLst>
          </p:cNvPr>
          <p:cNvSpPr txBox="1"/>
          <p:nvPr/>
        </p:nvSpPr>
        <p:spPr>
          <a:xfrm>
            <a:off x="890016" y="1066817"/>
            <a:ext cx="8205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>
                <a:latin typeface="Univia Pro Black" pitchFamily="2" charset="77"/>
              </a:rPr>
              <a:t>Veracidad en la información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B358D12-1844-DF4F-BFE4-BBA0793047A8}"/>
              </a:ext>
            </a:extLst>
          </p:cNvPr>
          <p:cNvSpPr txBox="1"/>
          <p:nvPr/>
        </p:nvSpPr>
        <p:spPr>
          <a:xfrm>
            <a:off x="2157984" y="4247285"/>
            <a:ext cx="4181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MX" sz="2000" b="1" dirty="0">
                <a:solidFill>
                  <a:schemeClr val="tx1"/>
                </a:solidFill>
                <a:latin typeface="Univia Pro" pitchFamily="2" charset="77"/>
              </a:rPr>
              <a:t>Suspensión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MX" sz="2000" b="1" dirty="0">
                <a:solidFill>
                  <a:schemeClr val="tx1"/>
                </a:solidFill>
                <a:latin typeface="Univia Pro" pitchFamily="2" charset="77"/>
              </a:rPr>
              <a:t>Destitución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MX" sz="2000" b="1" dirty="0">
                <a:solidFill>
                  <a:schemeClr val="tx1"/>
                </a:solidFill>
                <a:latin typeface="Univia Pro" pitchFamily="2" charset="77"/>
              </a:rPr>
              <a:t>Sanción económica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MX" sz="2000" b="1" dirty="0">
                <a:solidFill>
                  <a:schemeClr val="tx1"/>
                </a:solidFill>
                <a:latin typeface="Univia Pro" pitchFamily="2" charset="77"/>
              </a:rPr>
              <a:t>Inhabilitación temporal </a:t>
            </a:r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2DB4C67F-F9A1-F04E-A2F0-FE68501EBB42}"/>
              </a:ext>
            </a:extLst>
          </p:cNvPr>
          <p:cNvSpPr txBox="1">
            <a:spLocks/>
          </p:cNvSpPr>
          <p:nvPr/>
        </p:nvSpPr>
        <p:spPr>
          <a:xfrm>
            <a:off x="1001486" y="6109762"/>
            <a:ext cx="9303593" cy="2807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1200" dirty="0">
                <a:solidFill>
                  <a:schemeClr val="tx1"/>
                </a:solidFill>
                <a:latin typeface="Univia Pro Medium" pitchFamily="2" charset="77"/>
              </a:rPr>
              <a:t>Articulo 78 de la Ley General de Responsabilidades Administrativas.</a:t>
            </a:r>
          </a:p>
        </p:txBody>
      </p:sp>
    </p:spTree>
    <p:extLst>
      <p:ext uri="{BB962C8B-B14F-4D97-AF65-F5344CB8AC3E}">
        <p14:creationId xmlns:p14="http://schemas.microsoft.com/office/powerpoint/2010/main" val="2989188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450</Words>
  <Application>Microsoft Office PowerPoint</Application>
  <PresentationFormat>Panorámica</PresentationFormat>
  <Paragraphs>40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Univia Pro</vt:lpstr>
      <vt:lpstr>Univia Pro Black</vt:lpstr>
      <vt:lpstr>Univia Pro Medium</vt:lpstr>
      <vt:lpstr>Univia Pro Regular</vt:lpstr>
      <vt:lpstr>Wingdings</vt:lpstr>
      <vt:lpstr>Wingdings 3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ASUS</dc:creator>
  <cp:lastModifiedBy>ASUS</cp:lastModifiedBy>
  <cp:revision>17</cp:revision>
  <dcterms:created xsi:type="dcterms:W3CDTF">2021-03-31T19:09:14Z</dcterms:created>
  <dcterms:modified xsi:type="dcterms:W3CDTF">2021-04-05T20:31:48Z</dcterms:modified>
</cp:coreProperties>
</file>