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6" r:id="rId2"/>
    <p:sldId id="308" r:id="rId3"/>
    <p:sldId id="312" r:id="rId4"/>
    <p:sldId id="309" r:id="rId5"/>
    <p:sldId id="327" r:id="rId6"/>
    <p:sldId id="328" r:id="rId7"/>
    <p:sldId id="313" r:id="rId8"/>
    <p:sldId id="310" r:id="rId9"/>
    <p:sldId id="325" r:id="rId10"/>
    <p:sldId id="335" r:id="rId11"/>
    <p:sldId id="316" r:id="rId12"/>
    <p:sldId id="319" r:id="rId13"/>
    <p:sldId id="320" r:id="rId14"/>
    <p:sldId id="321" r:id="rId15"/>
    <p:sldId id="329" r:id="rId16"/>
    <p:sldId id="330" r:id="rId17"/>
    <p:sldId id="334" r:id="rId18"/>
    <p:sldId id="324" r:id="rId19"/>
    <p:sldId id="314" r:id="rId20"/>
  </p:sldIdLst>
  <p:sldSz cx="9144000" cy="6858000" type="screen4x3"/>
  <p:notesSz cx="7016750" cy="93091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35" autoAdjust="0"/>
    <p:restoredTop sz="94660"/>
  </p:normalViewPr>
  <p:slideViewPr>
    <p:cSldViewPr>
      <p:cViewPr varScale="1">
        <p:scale>
          <a:sx n="70" d="100"/>
          <a:sy n="70" d="100"/>
        </p:scale>
        <p:origin x="7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40591" cy="467072"/>
          </a:xfrm>
          <a:prstGeom prst="rect">
            <a:avLst/>
          </a:prstGeom>
        </p:spPr>
        <p:txBody>
          <a:bodyPr vert="horz" lIns="93497" tIns="46749" rIns="93497" bIns="46749" rtlCol="0"/>
          <a:lstStyle>
            <a:lvl1pPr algn="l">
              <a:defRPr sz="1200"/>
            </a:lvl1pPr>
          </a:lstStyle>
          <a:p>
            <a:endParaRPr lang="es-MX"/>
          </a:p>
        </p:txBody>
      </p:sp>
      <p:sp>
        <p:nvSpPr>
          <p:cNvPr id="3" name="Marcador de fecha 2"/>
          <p:cNvSpPr>
            <a:spLocks noGrp="1"/>
          </p:cNvSpPr>
          <p:nvPr>
            <p:ph type="dt" idx="1"/>
          </p:nvPr>
        </p:nvSpPr>
        <p:spPr>
          <a:xfrm>
            <a:off x="3974536" y="0"/>
            <a:ext cx="3040591" cy="467072"/>
          </a:xfrm>
          <a:prstGeom prst="rect">
            <a:avLst/>
          </a:prstGeom>
        </p:spPr>
        <p:txBody>
          <a:bodyPr vert="horz" lIns="93497" tIns="46749" rIns="93497" bIns="46749" rtlCol="0"/>
          <a:lstStyle>
            <a:lvl1pPr algn="r">
              <a:defRPr sz="1200"/>
            </a:lvl1pPr>
          </a:lstStyle>
          <a:p>
            <a:fld id="{2AC2656E-BF36-4BCC-9926-7C8CD16E0EDF}" type="datetimeFigureOut">
              <a:rPr lang="es-MX" smtClean="0"/>
              <a:t>05/02/2020</a:t>
            </a:fld>
            <a:endParaRPr lang="es-MX"/>
          </a:p>
        </p:txBody>
      </p:sp>
      <p:sp>
        <p:nvSpPr>
          <p:cNvPr id="4" name="Marcador de imagen de diapositiva 3"/>
          <p:cNvSpPr>
            <a:spLocks noGrp="1" noRot="1" noChangeAspect="1"/>
          </p:cNvSpPr>
          <p:nvPr>
            <p:ph type="sldImg" idx="2"/>
          </p:nvPr>
        </p:nvSpPr>
        <p:spPr>
          <a:xfrm>
            <a:off x="1414463" y="1163638"/>
            <a:ext cx="4187825" cy="3141662"/>
          </a:xfrm>
          <a:prstGeom prst="rect">
            <a:avLst/>
          </a:prstGeom>
          <a:noFill/>
          <a:ln w="12700">
            <a:solidFill>
              <a:prstClr val="black"/>
            </a:solidFill>
          </a:ln>
        </p:spPr>
        <p:txBody>
          <a:bodyPr vert="horz" lIns="93497" tIns="46749" rIns="93497" bIns="46749" rtlCol="0" anchor="ctr"/>
          <a:lstStyle/>
          <a:p>
            <a:endParaRPr lang="es-MX"/>
          </a:p>
        </p:txBody>
      </p:sp>
      <p:sp>
        <p:nvSpPr>
          <p:cNvPr id="5" name="Marcador de notas 4"/>
          <p:cNvSpPr>
            <a:spLocks noGrp="1"/>
          </p:cNvSpPr>
          <p:nvPr>
            <p:ph type="body" sz="quarter" idx="3"/>
          </p:nvPr>
        </p:nvSpPr>
        <p:spPr>
          <a:xfrm>
            <a:off x="701676" y="4480005"/>
            <a:ext cx="5613400" cy="3665458"/>
          </a:xfrm>
          <a:prstGeom prst="rect">
            <a:avLst/>
          </a:prstGeom>
        </p:spPr>
        <p:txBody>
          <a:bodyPr vert="horz" lIns="93497" tIns="46749" rIns="93497" bIns="4674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1" y="8842031"/>
            <a:ext cx="3040591" cy="467071"/>
          </a:xfrm>
          <a:prstGeom prst="rect">
            <a:avLst/>
          </a:prstGeom>
        </p:spPr>
        <p:txBody>
          <a:bodyPr vert="horz" lIns="93497" tIns="46749" rIns="93497" bIns="4674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4536" y="8842031"/>
            <a:ext cx="3040591" cy="467071"/>
          </a:xfrm>
          <a:prstGeom prst="rect">
            <a:avLst/>
          </a:prstGeom>
        </p:spPr>
        <p:txBody>
          <a:bodyPr vert="horz" lIns="93497" tIns="46749" rIns="93497" bIns="46749" rtlCol="0" anchor="b"/>
          <a:lstStyle>
            <a:lvl1pPr algn="r">
              <a:defRPr sz="1200"/>
            </a:lvl1pPr>
          </a:lstStyle>
          <a:p>
            <a:fld id="{25FF8AC6-F48B-40BB-B230-F3927A3676BD}" type="slidenum">
              <a:rPr lang="es-MX" smtClean="0"/>
              <a:t>‹Nº›</a:t>
            </a:fld>
            <a:endParaRPr lang="es-MX"/>
          </a:p>
        </p:txBody>
      </p:sp>
    </p:spTree>
    <p:extLst>
      <p:ext uri="{BB962C8B-B14F-4D97-AF65-F5344CB8AC3E}">
        <p14:creationId xmlns:p14="http://schemas.microsoft.com/office/powerpoint/2010/main" val="203330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1B6DF81-4308-4268-855F-D452F9307832}" type="datetimeFigureOut">
              <a:rPr lang="es-MX" smtClean="0"/>
              <a:t>05/02/2020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DC3E0DC-B2FC-4CBE-A3D5-377147587681}" type="slidenum">
              <a:rPr lang="es-MX" smtClean="0"/>
              <a:t>‹Nº›</a:t>
            </a:fld>
            <a:endParaRPr lang="es-MX"/>
          </a:p>
        </p:txBody>
      </p:sp>
    </p:spTree>
    <p:extLst>
      <p:ext uri="{BB962C8B-B14F-4D97-AF65-F5344CB8AC3E}">
        <p14:creationId xmlns:p14="http://schemas.microsoft.com/office/powerpoint/2010/main" val="117611241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1B6DF81-4308-4268-855F-D452F9307832}" type="datetimeFigureOut">
              <a:rPr lang="es-MX" smtClean="0"/>
              <a:t>05/02/2020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DC3E0DC-B2FC-4CBE-A3D5-377147587681}" type="slidenum">
              <a:rPr lang="es-MX" smtClean="0"/>
              <a:t>‹Nº›</a:t>
            </a:fld>
            <a:endParaRPr lang="es-MX"/>
          </a:p>
        </p:txBody>
      </p:sp>
    </p:spTree>
    <p:extLst>
      <p:ext uri="{BB962C8B-B14F-4D97-AF65-F5344CB8AC3E}">
        <p14:creationId xmlns:p14="http://schemas.microsoft.com/office/powerpoint/2010/main" val="169803078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6375"/>
            <a:ext cx="2057400" cy="4387851"/>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06375"/>
            <a:ext cx="6019800" cy="43878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1B6DF81-4308-4268-855F-D452F9307832}" type="datetimeFigureOut">
              <a:rPr lang="es-MX" smtClean="0"/>
              <a:t>05/02/2020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DC3E0DC-B2FC-4CBE-A3D5-377147587681}" type="slidenum">
              <a:rPr lang="es-MX" smtClean="0"/>
              <a:t>‹Nº›</a:t>
            </a:fld>
            <a:endParaRPr lang="es-MX"/>
          </a:p>
        </p:txBody>
      </p:sp>
    </p:spTree>
    <p:extLst>
      <p:ext uri="{BB962C8B-B14F-4D97-AF65-F5344CB8AC3E}">
        <p14:creationId xmlns:p14="http://schemas.microsoft.com/office/powerpoint/2010/main" val="219618054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1B6DF81-4308-4268-855F-D452F9307832}" type="datetimeFigureOut">
              <a:rPr lang="es-MX" smtClean="0"/>
              <a:t>05/02/2020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DC3E0DC-B2FC-4CBE-A3D5-377147587681}" type="slidenum">
              <a:rPr lang="es-MX" smtClean="0"/>
              <a:t>‹Nº›</a:t>
            </a:fld>
            <a:endParaRPr lang="es-MX"/>
          </a:p>
        </p:txBody>
      </p:sp>
    </p:spTree>
    <p:extLst>
      <p:ext uri="{BB962C8B-B14F-4D97-AF65-F5344CB8AC3E}">
        <p14:creationId xmlns:p14="http://schemas.microsoft.com/office/powerpoint/2010/main" val="219003944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1B6DF81-4308-4268-855F-D452F9307832}" type="datetimeFigureOut">
              <a:rPr lang="es-MX" smtClean="0"/>
              <a:t>05/02/2020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DC3E0DC-B2FC-4CBE-A3D5-377147587681}" type="slidenum">
              <a:rPr lang="es-MX" smtClean="0"/>
              <a:t>‹Nº›</a:t>
            </a:fld>
            <a:endParaRPr lang="es-MX"/>
          </a:p>
        </p:txBody>
      </p:sp>
    </p:spTree>
    <p:extLst>
      <p:ext uri="{BB962C8B-B14F-4D97-AF65-F5344CB8AC3E}">
        <p14:creationId xmlns:p14="http://schemas.microsoft.com/office/powerpoint/2010/main" val="75539858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1B6DF81-4308-4268-855F-D452F9307832}" type="datetimeFigureOut">
              <a:rPr lang="es-MX" smtClean="0"/>
              <a:t>05/02/2020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DC3E0DC-B2FC-4CBE-A3D5-377147587681}" type="slidenum">
              <a:rPr lang="es-MX" smtClean="0"/>
              <a:t>‹Nº›</a:t>
            </a:fld>
            <a:endParaRPr lang="es-MX"/>
          </a:p>
        </p:txBody>
      </p:sp>
    </p:spTree>
    <p:extLst>
      <p:ext uri="{BB962C8B-B14F-4D97-AF65-F5344CB8AC3E}">
        <p14:creationId xmlns:p14="http://schemas.microsoft.com/office/powerpoint/2010/main" val="346944302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1B6DF81-4308-4268-855F-D452F9307832}" type="datetimeFigureOut">
              <a:rPr lang="es-MX" smtClean="0"/>
              <a:t>05/02/2020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DC3E0DC-B2FC-4CBE-A3D5-377147587681}" type="slidenum">
              <a:rPr lang="es-MX" smtClean="0"/>
              <a:t>‹Nº›</a:t>
            </a:fld>
            <a:endParaRPr lang="es-MX"/>
          </a:p>
        </p:txBody>
      </p:sp>
    </p:spTree>
    <p:extLst>
      <p:ext uri="{BB962C8B-B14F-4D97-AF65-F5344CB8AC3E}">
        <p14:creationId xmlns:p14="http://schemas.microsoft.com/office/powerpoint/2010/main" val="120466040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1B6DF81-4308-4268-855F-D452F9307832}" type="datetimeFigureOut">
              <a:rPr lang="es-MX" smtClean="0"/>
              <a:t>05/02/2020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DC3E0DC-B2FC-4CBE-A3D5-377147587681}" type="slidenum">
              <a:rPr lang="es-MX" smtClean="0"/>
              <a:t>‹Nº›</a:t>
            </a:fld>
            <a:endParaRPr lang="es-MX"/>
          </a:p>
        </p:txBody>
      </p:sp>
    </p:spTree>
    <p:extLst>
      <p:ext uri="{BB962C8B-B14F-4D97-AF65-F5344CB8AC3E}">
        <p14:creationId xmlns:p14="http://schemas.microsoft.com/office/powerpoint/2010/main" val="197215703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1B6DF81-4308-4268-855F-D452F9307832}" type="datetimeFigureOut">
              <a:rPr lang="es-MX" smtClean="0"/>
              <a:t>05/02/2020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DC3E0DC-B2FC-4CBE-A3D5-377147587681}" type="slidenum">
              <a:rPr lang="es-MX" smtClean="0"/>
              <a:t>‹Nº›</a:t>
            </a:fld>
            <a:endParaRPr lang="es-MX"/>
          </a:p>
        </p:txBody>
      </p:sp>
    </p:spTree>
    <p:extLst>
      <p:ext uri="{BB962C8B-B14F-4D97-AF65-F5344CB8AC3E}">
        <p14:creationId xmlns:p14="http://schemas.microsoft.com/office/powerpoint/2010/main" val="334967246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49"/>
            <a:ext cx="3008313" cy="1162051"/>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1B6DF81-4308-4268-855F-D452F9307832}" type="datetimeFigureOut">
              <a:rPr lang="es-MX" smtClean="0"/>
              <a:t>05/02/2020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DC3E0DC-B2FC-4CBE-A3D5-377147587681}" type="slidenum">
              <a:rPr lang="es-MX" smtClean="0"/>
              <a:t>‹Nº›</a:t>
            </a:fld>
            <a:endParaRPr lang="es-MX"/>
          </a:p>
        </p:txBody>
      </p:sp>
    </p:spTree>
    <p:extLst>
      <p:ext uri="{BB962C8B-B14F-4D97-AF65-F5344CB8AC3E}">
        <p14:creationId xmlns:p14="http://schemas.microsoft.com/office/powerpoint/2010/main" val="351035265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9"/>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1B6DF81-4308-4268-855F-D452F9307832}" type="datetimeFigureOut">
              <a:rPr lang="es-MX" smtClean="0"/>
              <a:t>05/02/2020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DC3E0DC-B2FC-4CBE-A3D5-377147587681}" type="slidenum">
              <a:rPr lang="es-MX" smtClean="0"/>
              <a:t>‹Nº›</a:t>
            </a:fld>
            <a:endParaRPr lang="es-MX"/>
          </a:p>
        </p:txBody>
      </p:sp>
    </p:spTree>
    <p:extLst>
      <p:ext uri="{BB962C8B-B14F-4D97-AF65-F5344CB8AC3E}">
        <p14:creationId xmlns:p14="http://schemas.microsoft.com/office/powerpoint/2010/main" val="112627783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6DF81-4308-4268-855F-D452F9307832}" type="datetimeFigureOut">
              <a:rPr lang="es-MX" smtClean="0"/>
              <a:t>05/02/2020</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3E0DC-B2FC-4CBE-A3D5-377147587681}" type="slidenum">
              <a:rPr lang="es-MX" smtClean="0"/>
              <a:t>‹Nº›</a:t>
            </a:fld>
            <a:endParaRPr lang="es-MX"/>
          </a:p>
        </p:txBody>
      </p:sp>
    </p:spTree>
    <p:extLst>
      <p:ext uri="{BB962C8B-B14F-4D97-AF65-F5344CB8AC3E}">
        <p14:creationId xmlns:p14="http://schemas.microsoft.com/office/powerpoint/2010/main" val="372718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oax_acred11@inea.gob.mx"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mailto:oax_acred9@inea.gob.m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3737" cy="6858000"/>
          </a:xfrm>
          <a:prstGeom prst="rect">
            <a:avLst/>
          </a:prstGeom>
        </p:spPr>
      </p:pic>
      <p:sp>
        <p:nvSpPr>
          <p:cNvPr id="5" name="CuadroTexto 4"/>
          <p:cNvSpPr txBox="1"/>
          <p:nvPr/>
        </p:nvSpPr>
        <p:spPr>
          <a:xfrm>
            <a:off x="1403648" y="1203484"/>
            <a:ext cx="6696744"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MX" sz="2000" b="1" dirty="0" smtClean="0">
                <a:latin typeface="Arial" panose="020B0604020202020204" pitchFamily="34" charset="0"/>
                <a:cs typeface="Arial" panose="020B0604020202020204" pitchFamily="34" charset="0"/>
              </a:rPr>
              <a:t>COORDINACIÓN DE SERVICIOS EDUCATIVOS</a:t>
            </a:r>
            <a:endParaRPr lang="es-MX" sz="2000" b="1" dirty="0">
              <a:latin typeface="Arial" panose="020B0604020202020204" pitchFamily="34" charset="0"/>
              <a:cs typeface="Arial" panose="020B0604020202020204" pitchFamily="34" charset="0"/>
            </a:endParaRPr>
          </a:p>
        </p:txBody>
      </p:sp>
      <p:sp>
        <p:nvSpPr>
          <p:cNvPr id="6" name="CuadroTexto 5"/>
          <p:cNvSpPr txBox="1"/>
          <p:nvPr/>
        </p:nvSpPr>
        <p:spPr>
          <a:xfrm>
            <a:off x="1588536" y="2038494"/>
            <a:ext cx="5976664"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MX" b="1" dirty="0" smtClean="0">
                <a:latin typeface="Arial" panose="020B0604020202020204" pitchFamily="34" charset="0"/>
                <a:cs typeface="Arial" panose="020B0604020202020204" pitchFamily="34" charset="0"/>
              </a:rPr>
              <a:t>DEPARTAMENTO DE ACREDITACIÓN Y CERTIFICACIÓN</a:t>
            </a:r>
            <a:endParaRPr lang="es-MX" b="1" dirty="0">
              <a:latin typeface="Arial" panose="020B0604020202020204" pitchFamily="34" charset="0"/>
              <a:cs typeface="Arial" panose="020B0604020202020204" pitchFamily="34" charset="0"/>
            </a:endParaRPr>
          </a:p>
          <a:p>
            <a:pPr algn="ctr"/>
            <a:r>
              <a:rPr lang="es-MX" b="1" dirty="0" smtClean="0">
                <a:latin typeface="Arial" panose="020B0604020202020204" pitchFamily="34" charset="0"/>
                <a:cs typeface="Arial" panose="020B0604020202020204" pitchFamily="34" charset="0"/>
              </a:rPr>
              <a:t>PROCESOS Y LINEAMIENTOS 2020</a:t>
            </a:r>
          </a:p>
        </p:txBody>
      </p:sp>
      <p:sp>
        <p:nvSpPr>
          <p:cNvPr id="7" name="CuadroTexto 6"/>
          <p:cNvSpPr txBox="1"/>
          <p:nvPr/>
        </p:nvSpPr>
        <p:spPr>
          <a:xfrm>
            <a:off x="6876256" y="5877272"/>
            <a:ext cx="187220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MX" b="1" dirty="0" smtClean="0">
                <a:latin typeface="Arial" panose="020B0604020202020204" pitchFamily="34" charset="0"/>
                <a:cs typeface="Arial" panose="020B0604020202020204" pitchFamily="34" charset="0"/>
              </a:rPr>
              <a:t>FEBRERO 2020</a:t>
            </a:r>
            <a:endParaRPr lang="es-MX"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3396725"/>
            <a:ext cx="4032448" cy="28861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053048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930225"/>
          </a:xfrm>
        </p:spPr>
        <p:txBody>
          <a:bodyPr>
            <a:normAutofit/>
          </a:bodyPr>
          <a:lstStyle/>
          <a:p>
            <a:pPr marL="285750" lvl="0" indent="-285750"/>
            <a:r>
              <a:rPr lang="es-MX" sz="2000" b="1" dirty="0" smtClean="0">
                <a:latin typeface="Cambria" panose="02040503050406030204" pitchFamily="18" charset="0"/>
                <a:ea typeface="Cambria" panose="02040503050406030204" pitchFamily="18" charset="0"/>
                <a:cs typeface="Times New Roman" panose="02020603050405020304" pitchFamily="18" charset="0"/>
              </a:rPr>
              <a:t>CANCELACIÓN DE CERTIFICADOS DIGITALES</a:t>
            </a:r>
            <a:r>
              <a:rPr lang="es-MX" sz="3200" dirty="0">
                <a:latin typeface="Cambria" panose="02040503050406030204" pitchFamily="18" charset="0"/>
                <a:ea typeface="Cambria" panose="02040503050406030204" pitchFamily="18" charset="0"/>
                <a:cs typeface="Times New Roman" panose="02020603050405020304" pitchFamily="18" charset="0"/>
              </a:rPr>
              <a:t/>
            </a:r>
            <a:br>
              <a:rPr lang="es-MX" sz="3200" dirty="0">
                <a:latin typeface="Cambria" panose="02040503050406030204" pitchFamily="18" charset="0"/>
                <a:ea typeface="Cambria" panose="02040503050406030204" pitchFamily="18" charset="0"/>
                <a:cs typeface="Times New Roman" panose="02020603050405020304" pitchFamily="18" charset="0"/>
              </a:rPr>
            </a:br>
            <a:r>
              <a:rPr lang="es-MX" sz="3200" dirty="0">
                <a:latin typeface="Cambria" panose="02040503050406030204" pitchFamily="18" charset="0"/>
                <a:ea typeface="Cambria" panose="02040503050406030204" pitchFamily="18" charset="0"/>
                <a:cs typeface="Times New Roman" panose="02020603050405020304" pitchFamily="18" charset="0"/>
              </a:rPr>
              <a:t/>
            </a:r>
            <a:br>
              <a:rPr lang="es-MX" sz="3200" dirty="0">
                <a:latin typeface="Cambria" panose="02040503050406030204" pitchFamily="18" charset="0"/>
                <a:ea typeface="Cambria" panose="02040503050406030204" pitchFamily="18" charset="0"/>
                <a:cs typeface="Times New Roman" panose="02020603050405020304" pitchFamily="18" charset="0"/>
              </a:rPr>
            </a:br>
            <a:endParaRPr lang="es-MX"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7455" y="1124744"/>
            <a:ext cx="3924545" cy="5212288"/>
          </a:xfrm>
        </p:spPr>
      </p:pic>
      <p:sp>
        <p:nvSpPr>
          <p:cNvPr id="5" name="CuadroTexto 4"/>
          <p:cNvSpPr txBox="1"/>
          <p:nvPr/>
        </p:nvSpPr>
        <p:spPr>
          <a:xfrm>
            <a:off x="4942384" y="1988841"/>
            <a:ext cx="4201616" cy="1200329"/>
          </a:xfrm>
          <a:prstGeom prst="rect">
            <a:avLst/>
          </a:prstGeom>
          <a:noFill/>
        </p:spPr>
        <p:txBody>
          <a:bodyPr wrap="square" rtlCol="0">
            <a:spAutoFit/>
          </a:bodyPr>
          <a:lstStyle/>
          <a:p>
            <a:pPr algn="just"/>
            <a:r>
              <a:rPr lang="es-MX" dirty="0" smtClean="0">
                <a:latin typeface="Cambria" panose="02040503050406030204" pitchFamily="18" charset="0"/>
                <a:ea typeface="Cambria" panose="02040503050406030204" pitchFamily="18" charset="0"/>
              </a:rPr>
              <a:t>Para la cancelación de certificados digitales es indispensable presentar el certificado original, así como el formato de visita a beneficiarios.</a:t>
            </a:r>
            <a:endParaRPr lang="es-MX"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601759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7" y="0"/>
            <a:ext cx="9153737" cy="6858000"/>
          </a:xfrm>
          <a:prstGeom prst="rect">
            <a:avLst/>
          </a:prstGeom>
        </p:spPr>
      </p:pic>
      <p:sp>
        <p:nvSpPr>
          <p:cNvPr id="5" name="CuadroTexto 4"/>
          <p:cNvSpPr txBox="1"/>
          <p:nvPr/>
        </p:nvSpPr>
        <p:spPr>
          <a:xfrm>
            <a:off x="1619672" y="988263"/>
            <a:ext cx="6264696" cy="369332"/>
          </a:xfrm>
          <a:prstGeom prst="rect">
            <a:avLst/>
          </a:prstGeom>
          <a:noFill/>
        </p:spPr>
        <p:txBody>
          <a:bodyPr wrap="square" rtlCol="0">
            <a:spAutoFit/>
          </a:bodyPr>
          <a:lstStyle/>
          <a:p>
            <a:pPr algn="ctr"/>
            <a:r>
              <a:rPr lang="es-MX" dirty="0" smtClean="0">
                <a:latin typeface="Cambria" panose="02040503050406030204" pitchFamily="18" charset="0"/>
                <a:ea typeface="Cambria" panose="02040503050406030204" pitchFamily="18" charset="0"/>
              </a:rPr>
              <a:t>TRAMITES ESPECIALES</a:t>
            </a:r>
            <a:endParaRPr lang="es-MX" dirty="0">
              <a:latin typeface="Cambria" panose="02040503050406030204" pitchFamily="18" charset="0"/>
              <a:ea typeface="Cambria" panose="02040503050406030204" pitchFamily="18" charset="0"/>
            </a:endParaRPr>
          </a:p>
        </p:txBody>
      </p:sp>
      <p:sp>
        <p:nvSpPr>
          <p:cNvPr id="6" name="CuadroTexto 5"/>
          <p:cNvSpPr txBox="1"/>
          <p:nvPr/>
        </p:nvSpPr>
        <p:spPr>
          <a:xfrm>
            <a:off x="1089956" y="988263"/>
            <a:ext cx="7596844" cy="4832092"/>
          </a:xfrm>
          <a:prstGeom prst="rect">
            <a:avLst/>
          </a:prstGeom>
          <a:noFill/>
        </p:spPr>
        <p:txBody>
          <a:bodyPr wrap="square" rtlCol="0">
            <a:spAutoFit/>
          </a:bodyPr>
          <a:lstStyle/>
          <a:p>
            <a:r>
              <a:rPr lang="es-MX" b="1" dirty="0" err="1" smtClean="0">
                <a:solidFill>
                  <a:schemeClr val="accent2">
                    <a:lumMod val="75000"/>
                  </a:schemeClr>
                </a:solidFill>
                <a:latin typeface="Cambria" panose="02040503050406030204" pitchFamily="18" charset="0"/>
                <a:ea typeface="Cambria" panose="02040503050406030204" pitchFamily="18" charset="0"/>
              </a:rPr>
              <a:t>MEVyT</a:t>
            </a:r>
            <a:r>
              <a:rPr lang="es-MX" b="1" dirty="0" smtClean="0">
                <a:solidFill>
                  <a:schemeClr val="accent2">
                    <a:lumMod val="75000"/>
                  </a:schemeClr>
                </a:solidFill>
                <a:latin typeface="Cambria" panose="02040503050406030204" pitchFamily="18" charset="0"/>
                <a:ea typeface="Cambria" panose="02040503050406030204" pitchFamily="18" charset="0"/>
              </a:rPr>
              <a:t> 10-14</a:t>
            </a:r>
          </a:p>
          <a:p>
            <a:pPr algn="just"/>
            <a:endParaRPr lang="es-MX" sz="2000" b="1" dirty="0"/>
          </a:p>
          <a:p>
            <a:pPr marL="285750" indent="-285750" algn="just">
              <a:buFont typeface="Arial" panose="020B0604020202020204" pitchFamily="34" charset="0"/>
              <a:buChar char="•"/>
            </a:pPr>
            <a:r>
              <a:rPr lang="es-MX" dirty="0" smtClean="0">
                <a:latin typeface="Cambria" panose="02040503050406030204" pitchFamily="18" charset="0"/>
                <a:ea typeface="Cambria" panose="02040503050406030204" pitchFamily="18" charset="0"/>
              </a:rPr>
              <a:t>Los beneficiarios de esta vertiente son niñas/os y jóvenes de 10 a 14 años de edad, que por su condición de extra-edad y de otros factores  derivados de situaciones personales específicas , no pueden asistir al sistema escolarizado y soliciten ser incorporados al servicio del INEA, </a:t>
            </a:r>
            <a:r>
              <a:rPr lang="es-MX" dirty="0" smtClean="0">
                <a:solidFill>
                  <a:srgbClr val="FF0000"/>
                </a:solidFill>
                <a:latin typeface="Cambria" panose="02040503050406030204" pitchFamily="18" charset="0"/>
                <a:ea typeface="Cambria" panose="02040503050406030204" pitchFamily="18" charset="0"/>
              </a:rPr>
              <a:t>no deberán estar inscritos en el sistema escolarizado </a:t>
            </a:r>
            <a:r>
              <a:rPr lang="es-MX" dirty="0" smtClean="0">
                <a:latin typeface="Cambria" panose="02040503050406030204" pitchFamily="18" charset="0"/>
                <a:ea typeface="Cambria" panose="02040503050406030204" pitchFamily="18" charset="0"/>
              </a:rPr>
              <a:t>o en su caso, presentar una carta de baja.</a:t>
            </a:r>
          </a:p>
          <a:p>
            <a:pPr marL="285750" indent="-285750" algn="just">
              <a:buFont typeface="Arial" panose="020B0604020202020204" pitchFamily="34" charset="0"/>
              <a:buChar char="•"/>
            </a:pPr>
            <a:endParaRPr lang="es-MX"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es-MX" dirty="0" smtClean="0">
                <a:latin typeface="Cambria" panose="02040503050406030204" pitchFamily="18" charset="0"/>
                <a:ea typeface="Cambria" panose="02040503050406030204" pitchFamily="18" charset="0"/>
              </a:rPr>
              <a:t>El trámite de inscripción se debe realizar en la coordinación de zona o el área de acreditación estatal.</a:t>
            </a:r>
          </a:p>
          <a:p>
            <a:pPr algn="just"/>
            <a:endParaRPr lang="es-MX"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endParaRPr lang="es-MX"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es-MX" dirty="0" smtClean="0">
                <a:latin typeface="Cambria" panose="02040503050406030204" pitchFamily="18" charset="0"/>
                <a:ea typeface="Cambria" panose="02040503050406030204" pitchFamily="18" charset="0"/>
              </a:rPr>
              <a:t>Solo tienen derecho a presentar, si es su deseo la </a:t>
            </a:r>
            <a:r>
              <a:rPr lang="es-MX" b="1" dirty="0" smtClean="0">
                <a:latin typeface="Cambria" panose="02040503050406030204" pitchFamily="18" charset="0"/>
                <a:ea typeface="Cambria" panose="02040503050406030204" pitchFamily="18" charset="0"/>
              </a:rPr>
              <a:t>primera sesión</a:t>
            </a:r>
            <a:r>
              <a:rPr lang="es-MX" dirty="0" smtClean="0">
                <a:latin typeface="Cambria" panose="02040503050406030204" pitchFamily="18" charset="0"/>
                <a:ea typeface="Cambria" panose="02040503050406030204" pitchFamily="18" charset="0"/>
              </a:rPr>
              <a:t>, el examen diagnóstico para acreditar la fase 1 en su conjunto, posteriormente para su conclusión deberán acreditar mediante módulos, sin que exceda de 2 módulos al mes.</a:t>
            </a:r>
          </a:p>
        </p:txBody>
      </p:sp>
    </p:spTree>
    <p:extLst>
      <p:ext uri="{BB962C8B-B14F-4D97-AF65-F5344CB8AC3E}">
        <p14:creationId xmlns:p14="http://schemas.microsoft.com/office/powerpoint/2010/main" val="2942507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31"/>
            <a:ext cx="9153737" cy="6858000"/>
          </a:xfrm>
          <a:prstGeom prst="rect">
            <a:avLst/>
          </a:prstGeom>
        </p:spPr>
      </p:pic>
      <p:sp>
        <p:nvSpPr>
          <p:cNvPr id="5" name="CuadroTexto 4"/>
          <p:cNvSpPr txBox="1"/>
          <p:nvPr/>
        </p:nvSpPr>
        <p:spPr>
          <a:xfrm>
            <a:off x="899592" y="846139"/>
            <a:ext cx="7571184" cy="4801314"/>
          </a:xfrm>
          <a:prstGeom prst="rect">
            <a:avLst/>
          </a:prstGeom>
          <a:noFill/>
        </p:spPr>
        <p:txBody>
          <a:bodyPr wrap="square" rtlCol="0">
            <a:spAutoFit/>
          </a:bodyPr>
          <a:lstStyle/>
          <a:p>
            <a:pPr marL="457200" algn="ctr">
              <a:spcAft>
                <a:spcPts val="0"/>
              </a:spcAft>
            </a:pPr>
            <a:r>
              <a:rPr lang="es-MX" b="1" dirty="0" smtClean="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DISPENSAS DE EDAD </a:t>
            </a:r>
            <a:endParaRPr lang="es-MX"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endParaRPr>
          </a:p>
          <a:p>
            <a:pPr marL="228600" algn="just">
              <a:spcAft>
                <a:spcPts val="0"/>
              </a:spcAft>
              <a:tabLst>
                <a:tab pos="4231005" algn="l"/>
                <a:tab pos="5671185" algn="l"/>
              </a:tabLst>
            </a:pPr>
            <a:r>
              <a:rPr lang="es-ES_tradnl" b="1" dirty="0">
                <a:latin typeface="Cambria" panose="02040503050406030204" pitchFamily="18" charset="0"/>
                <a:ea typeface="Cambria" panose="02040503050406030204" pitchFamily="18" charset="0"/>
                <a:cs typeface="Times New Roman" panose="02020603050405020304" pitchFamily="18" charset="0"/>
              </a:rPr>
              <a:t> </a:t>
            </a:r>
            <a:endParaRPr lang="es-ES_tradnl" b="1" dirty="0" smtClean="0">
              <a:latin typeface="Cambria" panose="02040503050406030204" pitchFamily="18" charset="0"/>
              <a:ea typeface="Cambria" panose="02040503050406030204" pitchFamily="18" charset="0"/>
              <a:cs typeface="Times New Roman" panose="02020603050405020304" pitchFamily="18" charset="0"/>
            </a:endParaRPr>
          </a:p>
          <a:p>
            <a:pPr marL="228600" algn="just">
              <a:spcAft>
                <a:spcPts val="0"/>
              </a:spcAft>
              <a:tabLst>
                <a:tab pos="4231005" algn="l"/>
                <a:tab pos="5671185" algn="l"/>
              </a:tabLst>
            </a:pPr>
            <a:endParaRPr lang="es-ES_tradnl" dirty="0">
              <a:latin typeface="Cambria" panose="02040503050406030204" pitchFamily="18" charset="0"/>
              <a:ea typeface="Cambria" panose="02040503050406030204" pitchFamily="18" charset="0"/>
              <a:cs typeface="Times New Roman" panose="02020603050405020304" pitchFamily="18" charset="0"/>
            </a:endParaRPr>
          </a:p>
          <a:p>
            <a:pPr marL="285750" indent="-285750" algn="just">
              <a:spcAft>
                <a:spcPts val="0"/>
              </a:spcAft>
              <a:buFont typeface="Wingdings" panose="05000000000000000000" pitchFamily="2" charset="2"/>
              <a:buChar char="Ø"/>
              <a:tabLst>
                <a:tab pos="4231005" algn="l"/>
                <a:tab pos="5671185" algn="l"/>
              </a:tabLst>
            </a:pPr>
            <a:r>
              <a:rPr lang="es-ES_tradnl" dirty="0">
                <a:latin typeface="Cambria" panose="02040503050406030204" pitchFamily="18" charset="0"/>
                <a:ea typeface="Cambria" panose="02040503050406030204" pitchFamily="18" charset="0"/>
                <a:cs typeface="Times New Roman" panose="02020603050405020304" pitchFamily="18" charset="0"/>
              </a:rPr>
              <a:t>El área de acreditación Estatal debe justificar con base en las evidencias documentales entregadas por el padre, tutor o instancia que atiende al menor, la procedencia de la dispensa solicitada, lo cual debe estar sustentado en el formato de verificación documental. </a:t>
            </a:r>
            <a:r>
              <a:rPr lang="es-ES_tradnl" dirty="0" smtClean="0">
                <a:latin typeface="Cambria" panose="02040503050406030204" pitchFamily="18" charset="0"/>
                <a:ea typeface="Cambria" panose="02040503050406030204" pitchFamily="18" charset="0"/>
                <a:cs typeface="Times New Roman" panose="02020603050405020304" pitchFamily="18" charset="0"/>
              </a:rPr>
              <a:t>Con base en la fracción 5.8 de los lineamientos de control escolar.</a:t>
            </a:r>
          </a:p>
          <a:p>
            <a:pPr marL="285750" indent="-285750" algn="just">
              <a:spcAft>
                <a:spcPts val="0"/>
              </a:spcAft>
              <a:buFont typeface="Wingdings" panose="05000000000000000000" pitchFamily="2" charset="2"/>
              <a:buChar char="Ø"/>
              <a:tabLst>
                <a:tab pos="4231005" algn="l"/>
                <a:tab pos="5671185" algn="l"/>
              </a:tabLst>
            </a:pPr>
            <a:endParaRPr lang="es-ES_tradnl" dirty="0">
              <a:latin typeface="Cambria" panose="02040503050406030204" pitchFamily="18" charset="0"/>
              <a:ea typeface="Cambria" panose="02040503050406030204" pitchFamily="18" charset="0"/>
              <a:cs typeface="Times New Roman" panose="02020603050405020304" pitchFamily="18" charset="0"/>
            </a:endParaRPr>
          </a:p>
          <a:p>
            <a:pPr marL="285750" indent="-285750" algn="just">
              <a:spcAft>
                <a:spcPts val="0"/>
              </a:spcAft>
              <a:buFont typeface="Wingdings" panose="05000000000000000000" pitchFamily="2" charset="2"/>
              <a:buChar char="Ø"/>
              <a:tabLst>
                <a:tab pos="4231005" algn="l"/>
                <a:tab pos="5671185" algn="l"/>
              </a:tabLst>
            </a:pPr>
            <a:endParaRPr lang="es-ES_tradnl" dirty="0" smtClean="0">
              <a:latin typeface="Cambria" panose="02040503050406030204" pitchFamily="18" charset="0"/>
              <a:ea typeface="Cambria" panose="02040503050406030204" pitchFamily="18" charset="0"/>
              <a:cs typeface="Times New Roman" panose="02020603050405020304" pitchFamily="18" charset="0"/>
            </a:endParaRPr>
          </a:p>
          <a:p>
            <a:pPr marL="285750" indent="-285750" algn="just">
              <a:spcAft>
                <a:spcPts val="0"/>
              </a:spcAft>
              <a:buFont typeface="Wingdings" panose="05000000000000000000" pitchFamily="2" charset="2"/>
              <a:buChar char="Ø"/>
              <a:tabLst>
                <a:tab pos="4231005" algn="l"/>
                <a:tab pos="5671185" algn="l"/>
              </a:tabLst>
            </a:pPr>
            <a:endParaRPr lang="es-ES_tradnl" dirty="0" smtClean="0">
              <a:latin typeface="Cambria" panose="02040503050406030204" pitchFamily="18" charset="0"/>
              <a:ea typeface="Cambria" panose="02040503050406030204" pitchFamily="18" charset="0"/>
              <a:cs typeface="Times New Roman" panose="02020603050405020304" pitchFamily="18" charset="0"/>
            </a:endParaRPr>
          </a:p>
          <a:p>
            <a:pPr marL="285750" indent="-285750" algn="just">
              <a:buFont typeface="Wingdings" panose="05000000000000000000" pitchFamily="2" charset="2"/>
              <a:buChar char="Ø"/>
              <a:tabLst>
                <a:tab pos="4231005" algn="l"/>
                <a:tab pos="5671185" algn="l"/>
              </a:tabLst>
            </a:pPr>
            <a:r>
              <a:rPr lang="es-ES_tradnl" dirty="0">
                <a:latin typeface="Cambria" panose="02040503050406030204" pitchFamily="18" charset="0"/>
                <a:ea typeface="Cambria" panose="02040503050406030204" pitchFamily="18" charset="0"/>
              </a:rPr>
              <a:t>Con el fin de garantizar la conclusión de su proceso de formación educativa básica, los beneficiarios que ingresen bajo la modalidad de dispensa de edad, podrán presentar las boletas de grados aprobados en el sistema escolarizado, pero </a:t>
            </a:r>
            <a:r>
              <a:rPr lang="es-ES_tradnl" b="1" dirty="0">
                <a:latin typeface="Cambria" panose="02040503050406030204" pitchFamily="18" charset="0"/>
                <a:ea typeface="Cambria" panose="02040503050406030204" pitchFamily="18" charset="0"/>
              </a:rPr>
              <a:t>no tendrán la opción de acreditar mediante el examen diagnóstico.</a:t>
            </a:r>
            <a:endParaRPr lang="es-MX" b="1" dirty="0">
              <a:latin typeface="Cambria" panose="02040503050406030204" pitchFamily="18" charset="0"/>
              <a:ea typeface="Cambria" panose="02040503050406030204" pitchFamily="18" charset="0"/>
            </a:endParaRPr>
          </a:p>
          <a:p>
            <a:pPr algn="just">
              <a:spcAft>
                <a:spcPts val="0"/>
              </a:spcAft>
              <a:tabLst>
                <a:tab pos="4231005" algn="l"/>
                <a:tab pos="5671185" algn="l"/>
              </a:tabLst>
            </a:pPr>
            <a:endParaRPr lang="es-ES_tradnl"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80170946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7" y="0"/>
            <a:ext cx="9153737" cy="6858000"/>
          </a:xfrm>
          <a:prstGeom prst="rect">
            <a:avLst/>
          </a:prstGeom>
        </p:spPr>
      </p:pic>
      <p:sp>
        <p:nvSpPr>
          <p:cNvPr id="5" name="Rectángulo 4"/>
          <p:cNvSpPr/>
          <p:nvPr/>
        </p:nvSpPr>
        <p:spPr>
          <a:xfrm>
            <a:off x="827584" y="669331"/>
            <a:ext cx="7787208" cy="5878532"/>
          </a:xfrm>
          <a:prstGeom prst="rect">
            <a:avLst/>
          </a:prstGeom>
        </p:spPr>
        <p:txBody>
          <a:bodyPr wrap="square">
            <a:spAutoFit/>
          </a:bodyPr>
          <a:lstStyle/>
          <a:p>
            <a:pPr algn="just"/>
            <a:r>
              <a:rPr lang="es-MX" dirty="0" smtClean="0">
                <a:latin typeface="Cambria" panose="02040503050406030204" pitchFamily="18" charset="0"/>
                <a:ea typeface="Cambria" panose="02040503050406030204" pitchFamily="18" charset="0"/>
                <a:cs typeface="Calibri" panose="020F0502020204030204" pitchFamily="34" charset="0"/>
              </a:rPr>
              <a:t>La </a:t>
            </a:r>
            <a:r>
              <a:rPr lang="es-MX" dirty="0">
                <a:latin typeface="Cambria" panose="02040503050406030204" pitchFamily="18" charset="0"/>
                <a:ea typeface="Cambria" panose="02040503050406030204" pitchFamily="18" charset="0"/>
                <a:cs typeface="Calibri" panose="020F0502020204030204" pitchFamily="34" charset="0"/>
              </a:rPr>
              <a:t>documentación que se deberá anexar será la siguiente: </a:t>
            </a:r>
          </a:p>
          <a:p>
            <a:pPr algn="just"/>
            <a:endParaRPr lang="es-MX" dirty="0">
              <a:latin typeface="Cambria" panose="02040503050406030204" pitchFamily="18" charset="0"/>
              <a:ea typeface="Cambria" panose="02040503050406030204" pitchFamily="18" charset="0"/>
              <a:cs typeface="Calibri" panose="020F0502020204030204" pitchFamily="34" charset="0"/>
            </a:endParaRPr>
          </a:p>
          <a:p>
            <a:pPr marL="342900" indent="-342900" algn="just">
              <a:buFont typeface="+mj-lt"/>
              <a:buAutoNum type="alphaLcParenR"/>
            </a:pPr>
            <a:r>
              <a:rPr lang="es-MX" sz="1600" dirty="0" smtClean="0">
                <a:latin typeface="Cambria" panose="02040503050406030204" pitchFamily="18" charset="0"/>
                <a:ea typeface="Cambria" panose="02040503050406030204" pitchFamily="18" charset="0"/>
                <a:cs typeface="Calibri" panose="020F0502020204030204" pitchFamily="34" charset="0"/>
              </a:rPr>
              <a:t> Registro </a:t>
            </a:r>
            <a:r>
              <a:rPr lang="es-MX" sz="1600" dirty="0">
                <a:latin typeface="Cambria" panose="02040503050406030204" pitchFamily="18" charset="0"/>
                <a:ea typeface="Cambria" panose="02040503050406030204" pitchFamily="18" charset="0"/>
                <a:cs typeface="Calibri" panose="020F0502020204030204" pitchFamily="34" charset="0"/>
              </a:rPr>
              <a:t>del beneficiario debidamente llenado</a:t>
            </a:r>
          </a:p>
          <a:p>
            <a:pPr marL="342900" indent="-342900" algn="just">
              <a:buFont typeface="+mj-lt"/>
              <a:buAutoNum type="alphaLcParenR"/>
            </a:pPr>
            <a:r>
              <a:rPr lang="es-MX" sz="1600" dirty="0">
                <a:latin typeface="Cambria" panose="02040503050406030204" pitchFamily="18" charset="0"/>
                <a:ea typeface="Cambria" panose="02040503050406030204" pitchFamily="18" charset="0"/>
                <a:cs typeface="Calibri" panose="020F0502020204030204" pitchFamily="34" charset="0"/>
              </a:rPr>
              <a:t> CURP</a:t>
            </a:r>
          </a:p>
          <a:p>
            <a:pPr marL="342900" indent="-342900" algn="just">
              <a:buFont typeface="+mj-lt"/>
              <a:buAutoNum type="alphaLcParenR"/>
            </a:pPr>
            <a:r>
              <a:rPr lang="es-MX" sz="1600" dirty="0">
                <a:latin typeface="Cambria" panose="02040503050406030204" pitchFamily="18" charset="0"/>
                <a:ea typeface="Cambria" panose="02040503050406030204" pitchFamily="18" charset="0"/>
                <a:cs typeface="Calibri" panose="020F0502020204030204" pitchFamily="34" charset="0"/>
              </a:rPr>
              <a:t> </a:t>
            </a:r>
            <a:r>
              <a:rPr lang="es-MX" sz="1600" dirty="0" smtClean="0">
                <a:latin typeface="Cambria" panose="02040503050406030204" pitchFamily="18" charset="0"/>
                <a:ea typeface="Cambria" panose="02040503050406030204" pitchFamily="18" charset="0"/>
                <a:cs typeface="Calibri" panose="020F0502020204030204" pitchFamily="34" charset="0"/>
              </a:rPr>
              <a:t>Carta </a:t>
            </a:r>
            <a:r>
              <a:rPr lang="es-MX" sz="1600" dirty="0">
                <a:latin typeface="Cambria" panose="02040503050406030204" pitchFamily="18" charset="0"/>
                <a:ea typeface="Cambria" panose="02040503050406030204" pitchFamily="18" charset="0"/>
                <a:cs typeface="Calibri" panose="020F0502020204030204" pitchFamily="34" charset="0"/>
              </a:rPr>
              <a:t>de padre o tutor* (*documento legal que acredite la custodia) </a:t>
            </a:r>
          </a:p>
          <a:p>
            <a:pPr marL="342900" indent="-342900" algn="just">
              <a:buFont typeface="+mj-lt"/>
              <a:buAutoNum type="alphaLcParenR"/>
            </a:pPr>
            <a:r>
              <a:rPr lang="es-MX" sz="1600" dirty="0">
                <a:latin typeface="Cambria" panose="02040503050406030204" pitchFamily="18" charset="0"/>
                <a:ea typeface="Cambria" panose="02040503050406030204" pitchFamily="18" charset="0"/>
                <a:cs typeface="Calibri" panose="020F0502020204030204" pitchFamily="34" charset="0"/>
              </a:rPr>
              <a:t> Identificación oficial vigente del padre o tutor</a:t>
            </a:r>
          </a:p>
          <a:p>
            <a:pPr marL="342900" indent="-342900" algn="just">
              <a:buFont typeface="+mj-lt"/>
              <a:buAutoNum type="alphaLcParenR"/>
            </a:pPr>
            <a:r>
              <a:rPr lang="es-MX" sz="1600" dirty="0">
                <a:latin typeface="Cambria" panose="02040503050406030204" pitchFamily="18" charset="0"/>
                <a:ea typeface="Cambria" panose="02040503050406030204" pitchFamily="18" charset="0"/>
                <a:cs typeface="Calibri" panose="020F0502020204030204" pitchFamily="34" charset="0"/>
              </a:rPr>
              <a:t> Comprobante de domicilio </a:t>
            </a:r>
          </a:p>
          <a:p>
            <a:pPr marL="342900" indent="-342900" algn="just">
              <a:buAutoNum type="alphaLcParenR"/>
            </a:pPr>
            <a:r>
              <a:rPr lang="es-MX" sz="1600" dirty="0">
                <a:latin typeface="Cambria" panose="02040503050406030204" pitchFamily="18" charset="0"/>
                <a:ea typeface="Cambria" panose="02040503050406030204" pitchFamily="18" charset="0"/>
                <a:cs typeface="Calibri" panose="020F0502020204030204" pitchFamily="34" charset="0"/>
              </a:rPr>
              <a:t> Soporte documental que sustenta la solicitud</a:t>
            </a:r>
          </a:p>
          <a:p>
            <a:pPr marL="342900" indent="-342900" algn="just">
              <a:buAutoNum type="alphaLcParenR"/>
            </a:pPr>
            <a:r>
              <a:rPr lang="es-MX" sz="1600" dirty="0">
                <a:latin typeface="Cambria" panose="02040503050406030204" pitchFamily="18" charset="0"/>
                <a:ea typeface="Cambria" panose="02040503050406030204" pitchFamily="18" charset="0"/>
                <a:cs typeface="Calibri" panose="020F0502020204030204" pitchFamily="34" charset="0"/>
              </a:rPr>
              <a:t> En su caso, boletas de grados aprobados en el sistema escolarizado </a:t>
            </a:r>
          </a:p>
          <a:p>
            <a:pPr marL="342900" indent="-342900" algn="just">
              <a:buAutoNum type="alphaLcParenR"/>
            </a:pPr>
            <a:r>
              <a:rPr lang="es-MX" sz="1600" dirty="0" smtClean="0">
                <a:latin typeface="Cambria" panose="02040503050406030204" pitchFamily="18" charset="0"/>
                <a:ea typeface="Cambria" panose="02040503050406030204" pitchFamily="18" charset="0"/>
                <a:cs typeface="Calibri" panose="020F0502020204030204" pitchFamily="34" charset="0"/>
              </a:rPr>
              <a:t> Escrito </a:t>
            </a:r>
            <a:r>
              <a:rPr lang="es-MX" sz="1600" dirty="0">
                <a:latin typeface="Cambria" panose="02040503050406030204" pitchFamily="18" charset="0"/>
                <a:ea typeface="Cambria" panose="02040503050406030204" pitchFamily="18" charset="0"/>
                <a:cs typeface="Calibri" panose="020F0502020204030204" pitchFamily="34" charset="0"/>
              </a:rPr>
              <a:t>donde deberán especificar motivos y causas por la cual requiere </a:t>
            </a:r>
            <a:r>
              <a:rPr lang="es-MX" sz="1600" dirty="0" smtClean="0">
                <a:latin typeface="Cambria" panose="02040503050406030204" pitchFamily="18" charset="0"/>
                <a:ea typeface="Cambria" panose="02040503050406030204" pitchFamily="18" charset="0"/>
                <a:cs typeface="Calibri" panose="020F0502020204030204" pitchFamily="34" charset="0"/>
              </a:rPr>
              <a:t>    los </a:t>
            </a:r>
            <a:r>
              <a:rPr lang="es-MX" sz="1600" dirty="0">
                <a:latin typeface="Cambria" panose="02040503050406030204" pitchFamily="18" charset="0"/>
                <a:ea typeface="Cambria" panose="02040503050406030204" pitchFamily="18" charset="0"/>
                <a:cs typeface="Calibri" panose="020F0502020204030204" pitchFamily="34" charset="0"/>
              </a:rPr>
              <a:t>servicios del INEA. </a:t>
            </a:r>
          </a:p>
          <a:p>
            <a:pPr marL="342900" indent="-342900" algn="just">
              <a:buAutoNum type="alphaLcParenR"/>
            </a:pPr>
            <a:r>
              <a:rPr lang="es-MX" sz="1600" dirty="0">
                <a:latin typeface="Cambria" panose="02040503050406030204" pitchFamily="18" charset="0"/>
                <a:ea typeface="Cambria" panose="02040503050406030204" pitchFamily="18" charset="0"/>
                <a:cs typeface="Calibri" panose="020F0502020204030204" pitchFamily="34" charset="0"/>
              </a:rPr>
              <a:t>Formato de Verificación </a:t>
            </a:r>
            <a:r>
              <a:rPr lang="es-MX" sz="1600" dirty="0" smtClean="0">
                <a:latin typeface="Cambria" panose="02040503050406030204" pitchFamily="18" charset="0"/>
                <a:ea typeface="Cambria" panose="02040503050406030204" pitchFamily="18" charset="0"/>
                <a:cs typeface="Calibri" panose="020F0502020204030204" pitchFamily="34" charset="0"/>
              </a:rPr>
              <a:t>Documental.</a:t>
            </a:r>
          </a:p>
          <a:p>
            <a:pPr algn="just"/>
            <a:endParaRPr lang="es-MX" dirty="0">
              <a:latin typeface="Cambria" panose="02040503050406030204" pitchFamily="18" charset="0"/>
              <a:ea typeface="Cambria" panose="02040503050406030204" pitchFamily="18" charset="0"/>
              <a:cs typeface="Calibri" panose="020F0502020204030204" pitchFamily="34" charset="0"/>
            </a:endParaRPr>
          </a:p>
          <a:p>
            <a:pPr marL="400050" indent="-400050" algn="just">
              <a:buFont typeface="Wingdings" panose="05000000000000000000" pitchFamily="2" charset="2"/>
              <a:buChar char="Ø"/>
            </a:pPr>
            <a:r>
              <a:rPr lang="es-MX" dirty="0">
                <a:latin typeface="Cambria" panose="02040503050406030204" pitchFamily="18" charset="0"/>
                <a:ea typeface="Cambria" panose="02040503050406030204" pitchFamily="18" charset="0"/>
                <a:cs typeface="Calibri" panose="020F0502020204030204" pitchFamily="34" charset="0"/>
              </a:rPr>
              <a:t>Se precisa que los educandos con aptitudes sobresalientes deben ser atendidos en el sistema escolarizado que ofrece la SEP.</a:t>
            </a:r>
          </a:p>
          <a:p>
            <a:pPr algn="just"/>
            <a:endParaRPr lang="es-MX" dirty="0">
              <a:latin typeface="Cambria" panose="02040503050406030204" pitchFamily="18" charset="0"/>
              <a:ea typeface="Cambria" panose="02040503050406030204" pitchFamily="18" charset="0"/>
              <a:cs typeface="Calibri" panose="020F0502020204030204" pitchFamily="34" charset="0"/>
            </a:endParaRPr>
          </a:p>
          <a:p>
            <a:pPr marL="400050" indent="-400050" algn="just">
              <a:buFont typeface="Wingdings" panose="05000000000000000000" pitchFamily="2" charset="2"/>
              <a:buChar char="Ø"/>
            </a:pPr>
            <a:r>
              <a:rPr lang="es-MX" dirty="0">
                <a:latin typeface="Cambria" panose="02040503050406030204" pitchFamily="18" charset="0"/>
                <a:ea typeface="Cambria" panose="02040503050406030204" pitchFamily="18" charset="0"/>
                <a:cs typeface="Calibri" panose="020F0502020204030204" pitchFamily="34" charset="0"/>
              </a:rPr>
              <a:t>Las solicitudes de dispensas de edad que estén por cumplir los 15 años en un lapso de 60 días, no procederán.</a:t>
            </a:r>
          </a:p>
          <a:p>
            <a:pPr marL="400050" indent="-400050" algn="just">
              <a:buFont typeface="Wingdings" panose="05000000000000000000" pitchFamily="2" charset="2"/>
              <a:buChar char="Ø"/>
            </a:pPr>
            <a:endParaRPr lang="es-MX" dirty="0">
              <a:latin typeface="Cambria" panose="02040503050406030204" pitchFamily="18" charset="0"/>
              <a:ea typeface="Cambria" panose="02040503050406030204" pitchFamily="18" charset="0"/>
              <a:cs typeface="Calibri" panose="020F0502020204030204" pitchFamily="34" charset="0"/>
            </a:endParaRPr>
          </a:p>
          <a:p>
            <a:pPr marL="400050" indent="-400050" algn="just">
              <a:buFont typeface="Wingdings" panose="05000000000000000000" pitchFamily="2" charset="2"/>
              <a:buChar char="Ø"/>
            </a:pPr>
            <a:r>
              <a:rPr lang="es-MX" dirty="0">
                <a:latin typeface="Cambria" panose="02040503050406030204" pitchFamily="18" charset="0"/>
                <a:ea typeface="Cambria" panose="02040503050406030204" pitchFamily="18" charset="0"/>
                <a:cs typeface="Calibri" panose="020F0502020204030204" pitchFamily="34" charset="0"/>
              </a:rPr>
              <a:t>Para acreditar, deberán presentar el ultimo examen con 15 años cumplidos y así poder ser UCN de nivel avanzado.</a:t>
            </a:r>
          </a:p>
          <a:p>
            <a:pPr marL="285750" indent="-285750" algn="just">
              <a:buFont typeface="Wingdings" panose="05000000000000000000" pitchFamily="2" charset="2"/>
              <a:buChar char="Ø"/>
            </a:pPr>
            <a:endParaRPr lang="es-MX"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1733931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3737" cy="6858000"/>
          </a:xfrm>
          <a:prstGeom prst="rect">
            <a:avLst/>
          </a:prstGeom>
        </p:spPr>
      </p:pic>
      <p:sp>
        <p:nvSpPr>
          <p:cNvPr id="5" name="Rectángulo 4"/>
          <p:cNvSpPr/>
          <p:nvPr/>
        </p:nvSpPr>
        <p:spPr>
          <a:xfrm>
            <a:off x="539552" y="1092113"/>
            <a:ext cx="8435280" cy="369332"/>
          </a:xfrm>
          <a:prstGeom prst="rect">
            <a:avLst/>
          </a:prstGeom>
        </p:spPr>
        <p:txBody>
          <a:bodyPr wrap="square">
            <a:spAutoFit/>
          </a:bodyPr>
          <a:lstStyle/>
          <a:p>
            <a:pPr marL="400050" indent="-400050">
              <a:buFont typeface="+mj-lt"/>
              <a:buAutoNum type="romanUcPeriod"/>
            </a:pPr>
            <a:endParaRPr lang="es-MX" dirty="0">
              <a:latin typeface="Cambria" panose="02040503050406030204" pitchFamily="18" charset="0"/>
              <a:ea typeface="Cambria" panose="02040503050406030204" pitchFamily="18" charset="0"/>
              <a:cs typeface="Calibri" panose="020F0502020204030204" pitchFamily="34" charset="0"/>
            </a:endParaRPr>
          </a:p>
        </p:txBody>
      </p:sp>
      <p:sp>
        <p:nvSpPr>
          <p:cNvPr id="6" name="CuadroTexto 5"/>
          <p:cNvSpPr txBox="1"/>
          <p:nvPr/>
        </p:nvSpPr>
        <p:spPr>
          <a:xfrm>
            <a:off x="2379247" y="728411"/>
            <a:ext cx="4385505" cy="369332"/>
          </a:xfrm>
          <a:prstGeom prst="rect">
            <a:avLst/>
          </a:prstGeom>
          <a:noFill/>
        </p:spPr>
        <p:txBody>
          <a:bodyPr wrap="square" rtlCol="0">
            <a:spAutoFit/>
          </a:bodyPr>
          <a:lstStyle/>
          <a:p>
            <a:pPr algn="ctr"/>
            <a:r>
              <a:rPr lang="es-MX" b="1" dirty="0" smtClean="0">
                <a:solidFill>
                  <a:schemeClr val="accent2">
                    <a:lumMod val="75000"/>
                  </a:schemeClr>
                </a:solidFill>
              </a:rPr>
              <a:t>Formato de verificación documental</a:t>
            </a:r>
            <a:endParaRPr lang="es-MX" b="1" dirty="0">
              <a:solidFill>
                <a:schemeClr val="accent2">
                  <a:lumMod val="75000"/>
                </a:schemeClr>
              </a:solidFill>
            </a:endParaRPr>
          </a:p>
        </p:txBody>
      </p:sp>
      <p:pic>
        <p:nvPicPr>
          <p:cNvPr id="9" name="Imagen 8"/>
          <p:cNvPicPr>
            <a:picLocks noChangeAspect="1"/>
          </p:cNvPicPr>
          <p:nvPr/>
        </p:nvPicPr>
        <p:blipFill>
          <a:blip r:embed="rId3"/>
          <a:stretch>
            <a:fillRect/>
          </a:stretch>
        </p:blipFill>
        <p:spPr>
          <a:xfrm>
            <a:off x="1331824" y="1092113"/>
            <a:ext cx="6768568" cy="5073191"/>
          </a:xfrm>
          <a:prstGeom prst="rect">
            <a:avLst/>
          </a:prstGeom>
        </p:spPr>
      </p:pic>
    </p:spTree>
    <p:extLst>
      <p:ext uri="{BB962C8B-B14F-4D97-AF65-F5344CB8AC3E}">
        <p14:creationId xmlns:p14="http://schemas.microsoft.com/office/powerpoint/2010/main" val="54934360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55" y="-15376"/>
            <a:ext cx="9153737" cy="6858000"/>
          </a:xfrm>
          <a:prstGeom prst="rect">
            <a:avLst/>
          </a:prstGeom>
        </p:spPr>
      </p:pic>
      <p:sp>
        <p:nvSpPr>
          <p:cNvPr id="5" name="Rectángulo 4"/>
          <p:cNvSpPr/>
          <p:nvPr/>
        </p:nvSpPr>
        <p:spPr>
          <a:xfrm>
            <a:off x="827584" y="1369112"/>
            <a:ext cx="7560840" cy="4247317"/>
          </a:xfrm>
          <a:prstGeom prst="rect">
            <a:avLst/>
          </a:prstGeom>
        </p:spPr>
        <p:txBody>
          <a:bodyPr wrap="square">
            <a:spAutoFit/>
          </a:bodyPr>
          <a:lstStyle/>
          <a:p>
            <a:pPr algn="ctr"/>
            <a:r>
              <a:rPr lang="es-MX" b="1" dirty="0" smtClean="0">
                <a:solidFill>
                  <a:schemeClr val="accent2">
                    <a:lumMod val="75000"/>
                  </a:schemeClr>
                </a:solidFill>
                <a:latin typeface="Cambria" panose="02040503050406030204" pitchFamily="18" charset="0"/>
                <a:ea typeface="Cambria" panose="02040503050406030204" pitchFamily="18" charset="0"/>
              </a:rPr>
              <a:t>DIGITALIZACIÓN</a:t>
            </a:r>
          </a:p>
          <a:p>
            <a:endParaRPr lang="es-MX" b="1" dirty="0" smtClean="0">
              <a:latin typeface="Cambria" panose="02040503050406030204" pitchFamily="18" charset="0"/>
              <a:ea typeface="Cambria" panose="02040503050406030204" pitchFamily="18" charset="0"/>
            </a:endParaRPr>
          </a:p>
          <a:p>
            <a:pPr algn="just"/>
            <a:r>
              <a:rPr lang="es-MX" dirty="0" smtClean="0">
                <a:latin typeface="Cambria" panose="02040503050406030204" pitchFamily="18" charset="0"/>
                <a:ea typeface="Cambria" panose="02040503050406030204" pitchFamily="18" charset="0"/>
              </a:rPr>
              <a:t>Mensualmente recibimos de la DAS el porcentaje de digitalización que presenta nuestro Instituto, debido a lo anterior se les solicita darle seguimiento y atención al proceso de digitalización.</a:t>
            </a:r>
          </a:p>
          <a:p>
            <a:pPr algn="just"/>
            <a:endParaRPr lang="es-MX" dirty="0">
              <a:latin typeface="Cambria" panose="02040503050406030204" pitchFamily="18" charset="0"/>
              <a:ea typeface="Cambria" panose="02040503050406030204" pitchFamily="18" charset="0"/>
            </a:endParaRPr>
          </a:p>
          <a:p>
            <a:pPr algn="just"/>
            <a:r>
              <a:rPr lang="es-MX" dirty="0" smtClean="0">
                <a:latin typeface="Cambria" panose="02040503050406030204" pitchFamily="18" charset="0"/>
                <a:ea typeface="Cambria" panose="02040503050406030204" pitchFamily="18" charset="0"/>
              </a:rPr>
              <a:t>Se les proporcionará una base de datos en la cual se detallan a los beneficiarios que les hace falta algún documento que digitalizar del periodo de febrero de 2017 a la fecha.</a:t>
            </a:r>
          </a:p>
          <a:p>
            <a:pPr algn="just"/>
            <a:endParaRPr lang="es-MX" dirty="0">
              <a:latin typeface="Cambria" panose="02040503050406030204" pitchFamily="18" charset="0"/>
              <a:ea typeface="Cambria" panose="02040503050406030204" pitchFamily="18" charset="0"/>
            </a:endParaRPr>
          </a:p>
          <a:p>
            <a:pPr algn="just"/>
            <a:r>
              <a:rPr lang="es-MX" dirty="0" smtClean="0">
                <a:latin typeface="Cambria" panose="02040503050406030204" pitchFamily="18" charset="0"/>
                <a:ea typeface="Cambria" panose="02040503050406030204" pitchFamily="18" charset="0"/>
              </a:rPr>
              <a:t>Es necesario llevar a cabo esta actividad, ya que cada mes él departamento de acreditación reporta a la DAS el avance de digitalización por coordinación de zona.</a:t>
            </a:r>
          </a:p>
          <a:p>
            <a:endParaRPr lang="es-MX" dirty="0">
              <a:latin typeface="Cambria" panose="02040503050406030204" pitchFamily="18" charset="0"/>
              <a:ea typeface="Cambria" panose="02040503050406030204" pitchFamily="18" charset="0"/>
            </a:endParaRPr>
          </a:p>
          <a:p>
            <a:r>
              <a:rPr lang="es-MX"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65431152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332534603"/>
              </p:ext>
            </p:extLst>
          </p:nvPr>
        </p:nvGraphicFramePr>
        <p:xfrm>
          <a:off x="457200" y="1600200"/>
          <a:ext cx="8229600" cy="74168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3770677809"/>
                    </a:ext>
                  </a:extLst>
                </a:gridCol>
                <a:gridCol w="2743200">
                  <a:extLst>
                    <a:ext uri="{9D8B030D-6E8A-4147-A177-3AD203B41FA5}">
                      <a16:colId xmlns="" xmlns:a16="http://schemas.microsoft.com/office/drawing/2014/main" val="3525012372"/>
                    </a:ext>
                  </a:extLst>
                </a:gridCol>
                <a:gridCol w="2743200">
                  <a:extLst>
                    <a:ext uri="{9D8B030D-6E8A-4147-A177-3AD203B41FA5}">
                      <a16:colId xmlns="" xmlns:a16="http://schemas.microsoft.com/office/drawing/2014/main" val="360120866"/>
                    </a:ext>
                  </a:extLst>
                </a:gridCol>
              </a:tblGrid>
              <a:tr h="370840">
                <a:tc>
                  <a:txBody>
                    <a:bodyPr/>
                    <a:lstStyle/>
                    <a:p>
                      <a:endParaRPr lang="es-MX" dirty="0"/>
                    </a:p>
                  </a:txBody>
                  <a:tcPr/>
                </a:tc>
                <a:tc>
                  <a:txBody>
                    <a:bodyPr/>
                    <a:lstStyle/>
                    <a:p>
                      <a:endParaRPr lang="es-MX"/>
                    </a:p>
                  </a:txBody>
                  <a:tcPr/>
                </a:tc>
                <a:tc>
                  <a:txBody>
                    <a:bodyPr/>
                    <a:lstStyle/>
                    <a:p>
                      <a:endParaRPr lang="es-MX"/>
                    </a:p>
                  </a:txBody>
                  <a:tcPr/>
                </a:tc>
                <a:extLst>
                  <a:ext uri="{0D108BD9-81ED-4DB2-BD59-A6C34878D82A}">
                    <a16:rowId xmlns="" xmlns:a16="http://schemas.microsoft.com/office/drawing/2014/main" val="801258073"/>
                  </a:ext>
                </a:extLst>
              </a:tr>
              <a:tr h="370840">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 xmlns:a16="http://schemas.microsoft.com/office/drawing/2014/main" val="1633035898"/>
                  </a:ext>
                </a:extLst>
              </a:tr>
            </a:tbl>
          </a:graphicData>
        </a:graphic>
      </p:graphicFrame>
      <p:pic>
        <p:nvPicPr>
          <p:cNvPr id="4"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7" y="2077"/>
            <a:ext cx="9153737" cy="6858000"/>
          </a:xfrm>
          <a:prstGeom prst="rect">
            <a:avLst/>
          </a:prstGeom>
        </p:spPr>
      </p:pic>
      <p:sp>
        <p:nvSpPr>
          <p:cNvPr id="5" name="Rectángulo 4"/>
          <p:cNvSpPr/>
          <p:nvPr/>
        </p:nvSpPr>
        <p:spPr>
          <a:xfrm>
            <a:off x="611560" y="1426125"/>
            <a:ext cx="8208912" cy="5262979"/>
          </a:xfrm>
          <a:prstGeom prst="rect">
            <a:avLst/>
          </a:prstGeom>
        </p:spPr>
        <p:txBody>
          <a:bodyPr wrap="square">
            <a:spAutoFit/>
          </a:bodyPr>
          <a:lstStyle/>
          <a:p>
            <a:pPr algn="ctr"/>
            <a:r>
              <a:rPr lang="es-MX" b="1" dirty="0" smtClean="0">
                <a:solidFill>
                  <a:schemeClr val="accent2">
                    <a:lumMod val="75000"/>
                  </a:schemeClr>
                </a:solidFill>
                <a:latin typeface="Cambria" panose="02040503050406030204" pitchFamily="18" charset="0"/>
                <a:ea typeface="Cambria" panose="02040503050406030204" pitchFamily="18" charset="0"/>
              </a:rPr>
              <a:t>                 Cuadro de porcentaje de digitalización.</a:t>
            </a:r>
          </a:p>
          <a:p>
            <a:pPr algn="ctr"/>
            <a:endParaRPr lang="es-MX" b="1" dirty="0">
              <a:latin typeface="Cambria" panose="02040503050406030204" pitchFamily="18" charset="0"/>
              <a:ea typeface="Cambria" panose="02040503050406030204" pitchFamily="18" charset="0"/>
            </a:endParaRPr>
          </a:p>
          <a:p>
            <a:pPr algn="ctr"/>
            <a:endParaRPr lang="es-MX" b="1" dirty="0" smtClean="0">
              <a:latin typeface="Cambria" panose="02040503050406030204" pitchFamily="18" charset="0"/>
              <a:ea typeface="Cambria" panose="02040503050406030204" pitchFamily="18" charset="0"/>
            </a:endParaRPr>
          </a:p>
          <a:p>
            <a:pPr algn="ctr"/>
            <a:endParaRPr lang="es-MX" b="1" dirty="0">
              <a:latin typeface="Cambria" panose="02040503050406030204" pitchFamily="18" charset="0"/>
              <a:ea typeface="Cambria" panose="02040503050406030204" pitchFamily="18" charset="0"/>
            </a:endParaRPr>
          </a:p>
          <a:p>
            <a:pPr algn="ctr"/>
            <a:endParaRPr lang="es-MX" b="1" dirty="0" smtClean="0">
              <a:latin typeface="Cambria" panose="02040503050406030204" pitchFamily="18" charset="0"/>
              <a:ea typeface="Cambria" panose="02040503050406030204" pitchFamily="18" charset="0"/>
            </a:endParaRPr>
          </a:p>
          <a:p>
            <a:pPr algn="ctr"/>
            <a:endParaRPr lang="es-MX" b="1" dirty="0">
              <a:latin typeface="Cambria" panose="02040503050406030204" pitchFamily="18" charset="0"/>
              <a:ea typeface="Cambria" panose="02040503050406030204" pitchFamily="18" charset="0"/>
            </a:endParaRPr>
          </a:p>
          <a:p>
            <a:pPr algn="ctr"/>
            <a:endParaRPr lang="es-MX" b="1" dirty="0" smtClean="0">
              <a:latin typeface="Cambria" panose="02040503050406030204" pitchFamily="18" charset="0"/>
              <a:ea typeface="Cambria" panose="02040503050406030204" pitchFamily="18" charset="0"/>
            </a:endParaRPr>
          </a:p>
          <a:p>
            <a:pPr algn="ctr"/>
            <a:endParaRPr lang="es-MX" sz="1400" b="1" dirty="0" smtClean="0">
              <a:latin typeface="Cambria" panose="02040503050406030204" pitchFamily="18" charset="0"/>
              <a:ea typeface="Cambria" panose="02040503050406030204" pitchFamily="18" charset="0"/>
            </a:endParaRPr>
          </a:p>
          <a:p>
            <a:pPr algn="just"/>
            <a:r>
              <a:rPr lang="es-MX" sz="1600" dirty="0" smtClean="0">
                <a:latin typeface="Cambria" panose="02040503050406030204" pitchFamily="18" charset="0"/>
                <a:ea typeface="Cambria" panose="02040503050406030204" pitchFamily="18" charset="0"/>
              </a:rPr>
              <a:t>El proceso de digitalización considera a beneficiarios registrados en los niveles inicial, avanzado e intermedio de acuerdo con los siguientes criterios:</a:t>
            </a:r>
          </a:p>
          <a:p>
            <a:pPr algn="just"/>
            <a:endParaRPr lang="es-MX" sz="1600" dirty="0" smtClean="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es-MX" sz="1600" dirty="0" smtClean="0">
                <a:latin typeface="Cambria" panose="02040503050406030204" pitchFamily="18" charset="0"/>
                <a:ea typeface="Cambria" panose="02040503050406030204" pitchFamily="18" charset="0"/>
              </a:rPr>
              <a:t>Activos pre </a:t>
            </a:r>
            <a:r>
              <a:rPr lang="es-MX" sz="1600" dirty="0" err="1" smtClean="0">
                <a:latin typeface="Cambria" panose="02040503050406030204" pitchFamily="18" charset="0"/>
                <a:ea typeface="Cambria" panose="02040503050406030204" pitchFamily="18" charset="0"/>
              </a:rPr>
              <a:t>ucn´s</a:t>
            </a:r>
            <a:r>
              <a:rPr lang="es-MX" sz="1600" dirty="0" smtClean="0">
                <a:latin typeface="Cambria" panose="02040503050406030204" pitchFamily="18" charset="0"/>
                <a:ea typeface="Cambria" panose="02040503050406030204" pitchFamily="18" charset="0"/>
              </a:rPr>
              <a:t> que le faltan de 1 a 4 módulos para concluir nivel.</a:t>
            </a:r>
          </a:p>
          <a:p>
            <a:pPr marL="285750" indent="-285750" algn="just">
              <a:buFont typeface="Arial" panose="020B0604020202020204" pitchFamily="34" charset="0"/>
              <a:buChar char="•"/>
            </a:pPr>
            <a:r>
              <a:rPr lang="es-MX" sz="1600" dirty="0" smtClean="0">
                <a:latin typeface="Cambria" panose="02040503050406030204" pitchFamily="18" charset="0"/>
                <a:ea typeface="Cambria" panose="02040503050406030204" pitchFamily="18" charset="0"/>
              </a:rPr>
              <a:t>Activos que les faltan de 5 a 12 módulos para concluir nivel.</a:t>
            </a:r>
          </a:p>
          <a:p>
            <a:endParaRPr lang="es-MX" sz="1100" dirty="0">
              <a:solidFill>
                <a:srgbClr val="000000"/>
              </a:solidFill>
              <a:latin typeface="Calibri" panose="020F0502020204030204" pitchFamily="34" charset="0"/>
            </a:endParaRPr>
          </a:p>
          <a:p>
            <a:r>
              <a:rPr lang="es-MX" sz="1600" dirty="0" smtClean="0">
                <a:solidFill>
                  <a:srgbClr val="000000"/>
                </a:solidFill>
                <a:latin typeface="Calibri" panose="020F0502020204030204" pitchFamily="34" charset="0"/>
              </a:rPr>
              <a:t>Los documentos que se consideran para el proceso de digitalización son</a:t>
            </a:r>
            <a:r>
              <a:rPr lang="es-MX" sz="1600" dirty="0">
                <a:solidFill>
                  <a:srgbClr val="000000"/>
                </a:solidFill>
                <a:latin typeface="Calibri" panose="020F0502020204030204" pitchFamily="34" charset="0"/>
              </a:rPr>
              <a:t>:</a:t>
            </a:r>
          </a:p>
          <a:p>
            <a:r>
              <a:rPr lang="es-MX" sz="1600" dirty="0">
                <a:solidFill>
                  <a:srgbClr val="000000"/>
                </a:solidFill>
                <a:latin typeface="Wingdings" panose="05000000000000000000" pitchFamily="2" charset="2"/>
              </a:rPr>
              <a:t></a:t>
            </a:r>
            <a:r>
              <a:rPr lang="es-MX" sz="1600" dirty="0" smtClean="0">
                <a:solidFill>
                  <a:srgbClr val="000000"/>
                </a:solidFill>
                <a:latin typeface="Calibri" panose="020F0502020204030204" pitchFamily="34" charset="0"/>
              </a:rPr>
              <a:t>Formato </a:t>
            </a:r>
            <a:r>
              <a:rPr lang="es-MX" sz="1600" dirty="0" err="1" smtClean="0">
                <a:solidFill>
                  <a:srgbClr val="000000"/>
                </a:solidFill>
                <a:latin typeface="Calibri" panose="020F0502020204030204" pitchFamily="34" charset="0"/>
              </a:rPr>
              <a:t>deregistro</a:t>
            </a:r>
            <a:r>
              <a:rPr lang="es-MX" sz="1600" dirty="0" smtClean="0">
                <a:solidFill>
                  <a:srgbClr val="000000"/>
                </a:solidFill>
                <a:latin typeface="Calibri" panose="020F0502020204030204" pitchFamily="34" charset="0"/>
              </a:rPr>
              <a:t> del beneficiario(anverso y reverso</a:t>
            </a:r>
            <a:r>
              <a:rPr lang="es-MX" sz="1600" dirty="0">
                <a:solidFill>
                  <a:srgbClr val="000000"/>
                </a:solidFill>
                <a:latin typeface="Calibri" panose="020F0502020204030204" pitchFamily="34" charset="0"/>
              </a:rPr>
              <a:t>)</a:t>
            </a:r>
          </a:p>
          <a:p>
            <a:r>
              <a:rPr lang="es-MX" sz="1600" dirty="0">
                <a:solidFill>
                  <a:srgbClr val="000000"/>
                </a:solidFill>
                <a:latin typeface="Wingdings" panose="05000000000000000000" pitchFamily="2" charset="2"/>
              </a:rPr>
              <a:t></a:t>
            </a:r>
            <a:r>
              <a:rPr lang="es-MX" sz="1600" dirty="0" smtClean="0">
                <a:solidFill>
                  <a:srgbClr val="000000"/>
                </a:solidFill>
                <a:latin typeface="Calibri" panose="020F0502020204030204" pitchFamily="34" charset="0"/>
              </a:rPr>
              <a:t>La fotografía</a:t>
            </a:r>
            <a:endParaRPr lang="es-MX" sz="1600" dirty="0">
              <a:solidFill>
                <a:srgbClr val="000000"/>
              </a:solidFill>
              <a:latin typeface="Calibri" panose="020F0502020204030204" pitchFamily="34" charset="0"/>
            </a:endParaRPr>
          </a:p>
          <a:p>
            <a:r>
              <a:rPr lang="es-MX" sz="1600" dirty="0">
                <a:solidFill>
                  <a:srgbClr val="000000"/>
                </a:solidFill>
                <a:latin typeface="Wingdings" panose="05000000000000000000" pitchFamily="2" charset="2"/>
              </a:rPr>
              <a:t></a:t>
            </a:r>
            <a:r>
              <a:rPr lang="es-MX" sz="1600" dirty="0" smtClean="0">
                <a:solidFill>
                  <a:srgbClr val="000000"/>
                </a:solidFill>
                <a:latin typeface="Calibri" panose="020F0502020204030204" pitchFamily="34" charset="0"/>
              </a:rPr>
              <a:t>Certificado de </a:t>
            </a:r>
            <a:r>
              <a:rPr lang="es-MX" sz="1600" dirty="0" smtClean="0">
                <a:solidFill>
                  <a:srgbClr val="000000"/>
                </a:solidFill>
                <a:latin typeface="Calibri" panose="020F0502020204030204" pitchFamily="34" charset="0"/>
              </a:rPr>
              <a:t>Primaria</a:t>
            </a:r>
            <a:r>
              <a:rPr lang="es-MX" sz="1600" dirty="0" smtClean="0">
                <a:solidFill>
                  <a:srgbClr val="000000"/>
                </a:solidFill>
                <a:latin typeface="Calibri" panose="020F0502020204030204" pitchFamily="34" charset="0"/>
              </a:rPr>
              <a:t> </a:t>
            </a:r>
            <a:r>
              <a:rPr lang="es-MX" sz="1600" dirty="0" smtClean="0">
                <a:solidFill>
                  <a:srgbClr val="000000"/>
                </a:solidFill>
                <a:latin typeface="Calibri" panose="020F0502020204030204" pitchFamily="34" charset="0"/>
              </a:rPr>
              <a:t>en el caso </a:t>
            </a:r>
            <a:r>
              <a:rPr lang="es-MX" sz="1600" smtClean="0">
                <a:solidFill>
                  <a:srgbClr val="000000"/>
                </a:solidFill>
                <a:latin typeface="Calibri" panose="020F0502020204030204" pitchFamily="34" charset="0"/>
              </a:rPr>
              <a:t>de </a:t>
            </a:r>
            <a:r>
              <a:rPr lang="es-MX" sz="1600" smtClean="0">
                <a:solidFill>
                  <a:srgbClr val="000000"/>
                </a:solidFill>
                <a:latin typeface="Calibri" panose="020F0502020204030204" pitchFamily="34" charset="0"/>
              </a:rPr>
              <a:t>Secundaria</a:t>
            </a:r>
            <a:r>
              <a:rPr lang="es-MX" sz="1600" smtClean="0">
                <a:solidFill>
                  <a:srgbClr val="000000"/>
                </a:solidFill>
                <a:latin typeface="Calibri" panose="020F0502020204030204" pitchFamily="34" charset="0"/>
              </a:rPr>
              <a:t>.</a:t>
            </a:r>
            <a:endParaRPr lang="es-MX" sz="1600" dirty="0">
              <a:solidFill>
                <a:srgbClr val="000000"/>
              </a:solidFill>
              <a:latin typeface="Calibri" panose="020F0502020204030204" pitchFamily="34" charset="0"/>
            </a:endParaRPr>
          </a:p>
          <a:p>
            <a:pPr marL="285750" indent="-285750" algn="just">
              <a:buFont typeface="Arial" panose="020B0604020202020204" pitchFamily="34" charset="0"/>
              <a:buChar char="•"/>
            </a:pPr>
            <a:endParaRPr lang="es-MX" sz="1600" dirty="0" smtClean="0">
              <a:latin typeface="Cambria" panose="02040503050406030204" pitchFamily="18" charset="0"/>
              <a:ea typeface="Cambria" panose="02040503050406030204" pitchFamily="18" charset="0"/>
            </a:endParaRPr>
          </a:p>
          <a:p>
            <a:pPr algn="just"/>
            <a:endParaRPr lang="es-MX" sz="1600" dirty="0">
              <a:latin typeface="Cambria" panose="02040503050406030204" pitchFamily="18" charset="0"/>
              <a:ea typeface="Cambria" panose="020405030504060302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19381394"/>
              </p:ext>
            </p:extLst>
          </p:nvPr>
        </p:nvGraphicFramePr>
        <p:xfrm>
          <a:off x="1751855" y="2119883"/>
          <a:ext cx="5928321" cy="1443608"/>
        </p:xfrm>
        <a:graphic>
          <a:graphicData uri="http://schemas.openxmlformats.org/drawingml/2006/table">
            <a:tbl>
              <a:tblPr firstRow="1" bandRow="1">
                <a:tableStyleId>{5C22544A-7EE6-4342-B048-85BDC9FD1C3A}</a:tableStyleId>
              </a:tblPr>
              <a:tblGrid>
                <a:gridCol w="1976107">
                  <a:extLst>
                    <a:ext uri="{9D8B030D-6E8A-4147-A177-3AD203B41FA5}">
                      <a16:colId xmlns="" xmlns:a16="http://schemas.microsoft.com/office/drawing/2014/main" val="3459273010"/>
                    </a:ext>
                  </a:extLst>
                </a:gridCol>
                <a:gridCol w="1976107">
                  <a:extLst>
                    <a:ext uri="{9D8B030D-6E8A-4147-A177-3AD203B41FA5}">
                      <a16:colId xmlns="" xmlns:a16="http://schemas.microsoft.com/office/drawing/2014/main" val="1505117289"/>
                    </a:ext>
                  </a:extLst>
                </a:gridCol>
                <a:gridCol w="1976107">
                  <a:extLst>
                    <a:ext uri="{9D8B030D-6E8A-4147-A177-3AD203B41FA5}">
                      <a16:colId xmlns="" xmlns:a16="http://schemas.microsoft.com/office/drawing/2014/main" val="3561871447"/>
                    </a:ext>
                  </a:extLst>
                </a:gridCol>
              </a:tblGrid>
              <a:tr h="769924">
                <a:tc>
                  <a:txBody>
                    <a:bodyPr/>
                    <a:lstStyle/>
                    <a:p>
                      <a:endParaRPr lang="es-MX" sz="1200" dirty="0" smtClean="0"/>
                    </a:p>
                    <a:p>
                      <a:r>
                        <a:rPr lang="es-MX" sz="1200" dirty="0" smtClean="0"/>
                        <a:t>Beneficiarios registrados</a:t>
                      </a:r>
                      <a:endParaRPr lang="es-MX"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t>Beneficiarios con</a:t>
                      </a:r>
                      <a:r>
                        <a:rPr lang="es-MX" sz="1200" baseline="0" dirty="0" smtClean="0"/>
                        <a:t> expedientes incompletos</a:t>
                      </a:r>
                      <a:endParaRPr lang="es-MX" sz="1200" dirty="0" smtClean="0"/>
                    </a:p>
                    <a:p>
                      <a:pPr algn="ctr"/>
                      <a:endParaRPr lang="es-MX" dirty="0"/>
                    </a:p>
                  </a:txBody>
                  <a:tcPr/>
                </a:tc>
                <a:tc>
                  <a:txBody>
                    <a:bodyPr/>
                    <a:lstStyle/>
                    <a:p>
                      <a:r>
                        <a:rPr lang="es-MX" sz="1200" dirty="0" smtClean="0"/>
                        <a:t>% de Beneficiarios con expedientes incompletos</a:t>
                      </a:r>
                      <a:endParaRPr lang="es-MX" sz="1200" dirty="0"/>
                    </a:p>
                  </a:txBody>
                  <a:tcPr/>
                </a:tc>
                <a:extLst>
                  <a:ext uri="{0D108BD9-81ED-4DB2-BD59-A6C34878D82A}">
                    <a16:rowId xmlns="" xmlns:a16="http://schemas.microsoft.com/office/drawing/2014/main" val="1197005026"/>
                  </a:ext>
                </a:extLst>
              </a:tr>
              <a:tr h="673684">
                <a:tc>
                  <a:txBody>
                    <a:bodyPr/>
                    <a:lstStyle/>
                    <a:p>
                      <a:pPr algn="ctr"/>
                      <a:r>
                        <a:rPr lang="es-MX" dirty="0" smtClean="0"/>
                        <a:t>Activos</a:t>
                      </a:r>
                      <a:r>
                        <a:rPr lang="es-MX" baseline="0" dirty="0" smtClean="0"/>
                        <a:t> pre-UCN</a:t>
                      </a:r>
                      <a:endParaRPr lang="es-MX" dirty="0" smtClean="0"/>
                    </a:p>
                    <a:p>
                      <a:pPr algn="ctr"/>
                      <a:r>
                        <a:rPr lang="es-MX" dirty="0" smtClean="0"/>
                        <a:t>Activos</a:t>
                      </a:r>
                      <a:r>
                        <a:rPr lang="es-MX" baseline="0" dirty="0" smtClean="0"/>
                        <a:t> </a:t>
                      </a:r>
                      <a:endParaRPr lang="es-MX" dirty="0"/>
                    </a:p>
                  </a:txBody>
                  <a:tcPr/>
                </a:tc>
                <a:tc>
                  <a:txBody>
                    <a:bodyPr/>
                    <a:lstStyle/>
                    <a:p>
                      <a:pPr algn="ctr"/>
                      <a:r>
                        <a:rPr lang="es-MX" dirty="0" smtClean="0"/>
                        <a:t>5,216</a:t>
                      </a:r>
                    </a:p>
                    <a:p>
                      <a:pPr algn="ctr"/>
                      <a:r>
                        <a:rPr lang="es-MX" dirty="0" smtClean="0"/>
                        <a:t>14,038</a:t>
                      </a:r>
                      <a:endParaRPr lang="es-MX" dirty="0"/>
                    </a:p>
                  </a:txBody>
                  <a:tcPr/>
                </a:tc>
                <a:tc>
                  <a:txBody>
                    <a:bodyPr/>
                    <a:lstStyle/>
                    <a:p>
                      <a:pPr algn="ctr"/>
                      <a:r>
                        <a:rPr lang="es-MX" dirty="0" smtClean="0"/>
                        <a:t>42%</a:t>
                      </a:r>
                    </a:p>
                    <a:p>
                      <a:pPr algn="ctr"/>
                      <a:r>
                        <a:rPr lang="es-MX" dirty="0" smtClean="0"/>
                        <a:t>36%</a:t>
                      </a:r>
                      <a:endParaRPr lang="es-MX" dirty="0"/>
                    </a:p>
                  </a:txBody>
                  <a:tcPr/>
                </a:tc>
                <a:extLst>
                  <a:ext uri="{0D108BD9-81ED-4DB2-BD59-A6C34878D82A}">
                    <a16:rowId xmlns="" xmlns:a16="http://schemas.microsoft.com/office/drawing/2014/main" val="257895561"/>
                  </a:ext>
                </a:extLst>
              </a:tr>
            </a:tbl>
          </a:graphicData>
        </a:graphic>
      </p:graphicFrame>
    </p:spTree>
    <p:extLst>
      <p:ext uri="{BB962C8B-B14F-4D97-AF65-F5344CB8AC3E}">
        <p14:creationId xmlns:p14="http://schemas.microsoft.com/office/powerpoint/2010/main" val="113819144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3737" cy="6858000"/>
          </a:xfrm>
          <a:prstGeom prst="rect">
            <a:avLst/>
          </a:prstGeom>
        </p:spPr>
      </p:pic>
      <p:pic>
        <p:nvPicPr>
          <p:cNvPr id="6" name="Marcador de contenid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1074592"/>
            <a:ext cx="5730879" cy="5421817"/>
          </a:xfrm>
        </p:spPr>
      </p:pic>
      <p:sp>
        <p:nvSpPr>
          <p:cNvPr id="9" name="CuadroTexto 8"/>
          <p:cNvSpPr txBox="1"/>
          <p:nvPr/>
        </p:nvSpPr>
        <p:spPr>
          <a:xfrm>
            <a:off x="2267744" y="733535"/>
            <a:ext cx="5112568" cy="369332"/>
          </a:xfrm>
          <a:prstGeom prst="rect">
            <a:avLst/>
          </a:prstGeom>
          <a:noFill/>
        </p:spPr>
        <p:txBody>
          <a:bodyPr wrap="square" rtlCol="0">
            <a:spAutoFit/>
          </a:bodyPr>
          <a:lstStyle/>
          <a:p>
            <a:pPr algn="ctr"/>
            <a:r>
              <a:rPr lang="es-MX" b="1" dirty="0" smtClean="0">
                <a:solidFill>
                  <a:schemeClr val="accent2">
                    <a:lumMod val="75000"/>
                  </a:schemeClr>
                </a:solidFill>
              </a:rPr>
              <a:t>ACUSES PENDIENTES POR COMPROBAR 2019</a:t>
            </a:r>
            <a:endParaRPr lang="es-MX" b="1" dirty="0">
              <a:solidFill>
                <a:schemeClr val="accent2">
                  <a:lumMod val="75000"/>
                </a:schemeClr>
              </a:solidFill>
            </a:endParaRPr>
          </a:p>
        </p:txBody>
      </p:sp>
    </p:spTree>
    <p:extLst>
      <p:ext uri="{BB962C8B-B14F-4D97-AF65-F5344CB8AC3E}">
        <p14:creationId xmlns:p14="http://schemas.microsoft.com/office/powerpoint/2010/main" val="397242600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40" y="0"/>
            <a:ext cx="9153737" cy="6858000"/>
          </a:xfrm>
          <a:prstGeom prst="rect">
            <a:avLst/>
          </a:prstGeom>
        </p:spPr>
      </p:pic>
      <p:pic>
        <p:nvPicPr>
          <p:cNvPr id="6" name="Marcador de contenid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4239" y="3068960"/>
            <a:ext cx="3598246" cy="3429818"/>
          </a:xfrm>
        </p:spPr>
      </p:pic>
      <p:sp>
        <p:nvSpPr>
          <p:cNvPr id="5" name="CuadroTexto 4"/>
          <p:cNvSpPr txBox="1"/>
          <p:nvPr/>
        </p:nvSpPr>
        <p:spPr>
          <a:xfrm>
            <a:off x="1363974" y="1229559"/>
            <a:ext cx="6880433" cy="3139321"/>
          </a:xfrm>
          <a:prstGeom prst="rect">
            <a:avLst/>
          </a:prstGeom>
          <a:noFill/>
        </p:spPr>
        <p:txBody>
          <a:bodyPr wrap="square" rtlCol="0">
            <a:spAutoFit/>
          </a:bodyPr>
          <a:lstStyle/>
          <a:p>
            <a:pPr algn="ctr"/>
            <a:r>
              <a:rPr lang="es-MX" b="1" dirty="0" smtClean="0">
                <a:solidFill>
                  <a:schemeClr val="accent2">
                    <a:lumMod val="75000"/>
                  </a:schemeClr>
                </a:solidFill>
                <a:latin typeface="Cambria" panose="02040503050406030204" pitchFamily="18" charset="0"/>
                <a:ea typeface="Cambria" panose="02040503050406030204" pitchFamily="18" charset="0"/>
              </a:rPr>
              <a:t>Pre registros en línea del (beneficiario) </a:t>
            </a:r>
          </a:p>
          <a:p>
            <a:r>
              <a:rPr lang="es-MX" b="1" dirty="0" smtClean="0">
                <a:latin typeface="Cambria" panose="02040503050406030204" pitchFamily="18" charset="0"/>
                <a:ea typeface="Cambria" panose="02040503050406030204" pitchFamily="18" charset="0"/>
              </a:rPr>
              <a:t> </a:t>
            </a:r>
          </a:p>
          <a:p>
            <a:pPr algn="just"/>
            <a:r>
              <a:rPr lang="es-MX" dirty="0" smtClean="0">
                <a:latin typeface="Cambria" panose="02040503050406030204" pitchFamily="18" charset="0"/>
                <a:ea typeface="Cambria" panose="02040503050406030204" pitchFamily="18" charset="0"/>
              </a:rPr>
              <a:t>Constantemente se les hacen llegar vía correo electrónico pre registros generados en línea por los beneficiarios, a los cuales deberán darles seguimiento, ya que mensualmente oficinas centrales solicita por oficio el estatus que tienen los pre registros que se les hacen llegar.</a:t>
            </a:r>
          </a:p>
          <a:p>
            <a:endParaRPr lang="es-MX" dirty="0">
              <a:latin typeface="Cambria" panose="02040503050406030204" pitchFamily="18" charset="0"/>
              <a:ea typeface="Cambria" panose="02040503050406030204" pitchFamily="18" charset="0"/>
            </a:endParaRPr>
          </a:p>
          <a:p>
            <a:endParaRPr lang="es-MX" dirty="0" smtClean="0">
              <a:latin typeface="Cambria" panose="02040503050406030204" pitchFamily="18" charset="0"/>
              <a:ea typeface="Cambria" panose="02040503050406030204" pitchFamily="18" charset="0"/>
            </a:endParaRPr>
          </a:p>
          <a:p>
            <a:endParaRPr lang="es-MX" dirty="0">
              <a:latin typeface="Cambria" panose="02040503050406030204" pitchFamily="18" charset="0"/>
              <a:ea typeface="Cambria" panose="02040503050406030204" pitchFamily="18" charset="0"/>
            </a:endParaRPr>
          </a:p>
          <a:p>
            <a:endParaRPr lang="es-MX"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088490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3737" cy="6858000"/>
          </a:xfrm>
          <a:prstGeom prst="rect">
            <a:avLst/>
          </a:prstGeom>
        </p:spPr>
      </p:pic>
      <p:sp>
        <p:nvSpPr>
          <p:cNvPr id="5" name="Rectángulo 4"/>
          <p:cNvSpPr/>
          <p:nvPr/>
        </p:nvSpPr>
        <p:spPr>
          <a:xfrm>
            <a:off x="678237" y="1167750"/>
            <a:ext cx="8435280" cy="336631"/>
          </a:xfrm>
          <a:prstGeom prst="rect">
            <a:avLst/>
          </a:prstGeom>
        </p:spPr>
        <p:txBody>
          <a:bodyPr wrap="square">
            <a:spAutoFit/>
          </a:bodyPr>
          <a:lstStyle/>
          <a:p>
            <a:pPr lvl="0">
              <a:lnSpc>
                <a:spcPct val="107000"/>
              </a:lnSpc>
              <a:spcAft>
                <a:spcPts val="0"/>
              </a:spcAft>
            </a:pPr>
            <a:endParaRPr lang="es-MX" sz="1600" b="1" dirty="0" smtClean="0">
              <a:latin typeface="Cambria" panose="02040503050406030204" pitchFamily="18" charset="0"/>
              <a:ea typeface="Cambria" panose="02040503050406030204" pitchFamily="18" charset="0"/>
              <a:cs typeface="Times New Roman" panose="02020603050405020304" pitchFamily="18" charset="0"/>
            </a:endParaRPr>
          </a:p>
        </p:txBody>
      </p:sp>
      <p:sp>
        <p:nvSpPr>
          <p:cNvPr id="6" name="CuadroTexto 5"/>
          <p:cNvSpPr txBox="1"/>
          <p:nvPr/>
        </p:nvSpPr>
        <p:spPr>
          <a:xfrm>
            <a:off x="2879653" y="3244334"/>
            <a:ext cx="4032448" cy="769441"/>
          </a:xfrm>
          <a:prstGeom prst="rect">
            <a:avLst/>
          </a:prstGeom>
          <a:noFill/>
        </p:spPr>
        <p:txBody>
          <a:bodyPr wrap="square" rtlCol="0">
            <a:spAutoFit/>
          </a:bodyPr>
          <a:lstStyle/>
          <a:p>
            <a:pPr algn="ctr"/>
            <a:r>
              <a:rPr lang="es-MX" sz="4400" b="1" dirty="0" smtClean="0">
                <a:solidFill>
                  <a:schemeClr val="accent2">
                    <a:lumMod val="75000"/>
                  </a:schemeClr>
                </a:solidFill>
                <a:latin typeface="Cambria" panose="02040503050406030204" pitchFamily="18" charset="0"/>
                <a:ea typeface="Cambria" panose="02040503050406030204" pitchFamily="18" charset="0"/>
              </a:rPr>
              <a:t>FIN</a:t>
            </a:r>
            <a:endParaRPr lang="es-MX" sz="4400" b="1" dirty="0">
              <a:solidFill>
                <a:schemeClr val="accent2">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8335765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dirty="0"/>
          </a:p>
        </p:txBody>
      </p:sp>
      <p:pic>
        <p:nvPicPr>
          <p:cNvPr id="4"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3737" cy="6858000"/>
          </a:xfrm>
          <a:prstGeom prst="rect">
            <a:avLst/>
          </a:prstGeom>
        </p:spPr>
      </p:pic>
      <p:sp>
        <p:nvSpPr>
          <p:cNvPr id="5" name="Rectángulo 4"/>
          <p:cNvSpPr/>
          <p:nvPr/>
        </p:nvSpPr>
        <p:spPr>
          <a:xfrm>
            <a:off x="539552" y="908720"/>
            <a:ext cx="8496944" cy="7502375"/>
          </a:xfrm>
          <a:prstGeom prst="rect">
            <a:avLst/>
          </a:prstGeom>
        </p:spPr>
        <p:txBody>
          <a:bodyPr wrap="square">
            <a:spAutoFit/>
          </a:bodyPr>
          <a:lstStyle/>
          <a:p>
            <a:pPr lvl="0">
              <a:lnSpc>
                <a:spcPct val="107000"/>
              </a:lnSpc>
              <a:spcAft>
                <a:spcPts val="0"/>
              </a:spcAft>
            </a:pPr>
            <a:r>
              <a:rPr lang="es-MX" b="1" dirty="0" smtClean="0">
                <a:solidFill>
                  <a:schemeClr val="accent5">
                    <a:lumMod val="75000"/>
                  </a:schemeClr>
                </a:solidFill>
                <a:effectLst/>
                <a:latin typeface="Castellar" panose="020A0402060406010301" pitchFamily="18" charset="0"/>
                <a:ea typeface="Cambria" panose="02040503050406030204" pitchFamily="18" charset="0"/>
                <a:cs typeface="Times New Roman" panose="02020603050405020304" pitchFamily="18" charset="0"/>
              </a:rPr>
              <a:t>DEPARTAMENTO DE ACREDITACIÓN:  </a:t>
            </a:r>
          </a:p>
          <a:p>
            <a:pPr lvl="0">
              <a:lnSpc>
                <a:spcPct val="107000"/>
              </a:lnSpc>
              <a:spcAft>
                <a:spcPts val="0"/>
              </a:spcAft>
            </a:pPr>
            <a:endParaRPr lang="es-MX" sz="1600" b="1" dirty="0" smtClean="0">
              <a:effectLst/>
              <a:latin typeface="Cambria" panose="02040503050406030204" pitchFamily="18" charset="0"/>
              <a:ea typeface="Cambria" panose="02040503050406030204" pitchFamily="18" charset="0"/>
              <a:cs typeface="Times New Roman" panose="02020603050405020304" pitchFamily="18" charset="0"/>
            </a:endParaRPr>
          </a:p>
          <a:p>
            <a:pPr marL="285750" lvl="0" indent="-285750">
              <a:lnSpc>
                <a:spcPct val="107000"/>
              </a:lnSpc>
              <a:spcAft>
                <a:spcPts val="0"/>
              </a:spcAft>
              <a:buFont typeface="Wingdings" panose="05000000000000000000" pitchFamily="2" charset="2"/>
              <a:buChar char="§"/>
            </a:pPr>
            <a:r>
              <a:rPr lang="es-MX" sz="1600" b="1" dirty="0" smtClean="0">
                <a:solidFill>
                  <a:schemeClr val="accent2">
                    <a:lumMod val="75000"/>
                  </a:schemeClr>
                </a:solidFill>
                <a:latin typeface="Castellar" panose="020A0402060406010301" pitchFamily="18" charset="0"/>
                <a:ea typeface="Cambria" panose="02040503050406030204" pitchFamily="18" charset="0"/>
                <a:cs typeface="Times New Roman" panose="02020603050405020304" pitchFamily="18" charset="0"/>
              </a:rPr>
              <a:t>EVALUACIÓN DEL APRENDIZAJE</a:t>
            </a:r>
          </a:p>
          <a:p>
            <a:pPr marL="285750" lvl="0" indent="-285750">
              <a:lnSpc>
                <a:spcPct val="107000"/>
              </a:lnSpc>
              <a:spcAft>
                <a:spcPts val="0"/>
              </a:spcAft>
              <a:buFont typeface="Wingdings" panose="05000000000000000000" pitchFamily="2" charset="2"/>
              <a:buChar char="§"/>
            </a:pPr>
            <a:endParaRPr lang="es-MX" sz="1600" b="1" dirty="0" smtClean="0">
              <a:latin typeface="Cambria" panose="02040503050406030204" pitchFamily="18" charset="0"/>
              <a:ea typeface="Cambria" panose="02040503050406030204" pitchFamily="18" charset="0"/>
              <a:cs typeface="Times New Roman" panose="02020603050405020304" pitchFamily="18" charset="0"/>
            </a:endParaRPr>
          </a:p>
          <a:p>
            <a:pPr marL="285750" lvl="0" indent="-285750" algn="just">
              <a:lnSpc>
                <a:spcPct val="107000"/>
              </a:lnSpc>
              <a:spcAft>
                <a:spcPts val="0"/>
              </a:spcAft>
              <a:buFont typeface="Wingdings" panose="05000000000000000000" pitchFamily="2" charset="2"/>
              <a:buChar char="Ø"/>
            </a:pPr>
            <a:r>
              <a:rPr lang="es-MX" sz="1600" b="1" dirty="0" smtClean="0">
                <a:latin typeface="Cambria" panose="02040503050406030204" pitchFamily="18" charset="0"/>
                <a:ea typeface="Cambria" panose="02040503050406030204" pitchFamily="18" charset="0"/>
                <a:cs typeface="Times New Roman" panose="02020603050405020304" pitchFamily="18" charset="0"/>
              </a:rPr>
              <a:t> </a:t>
            </a:r>
            <a:r>
              <a:rPr lang="es-MX" sz="1600" dirty="0" smtClean="0">
                <a:latin typeface="Cambria" panose="02040503050406030204" pitchFamily="18" charset="0"/>
                <a:ea typeface="Cambria" panose="02040503050406030204" pitchFamily="18" charset="0"/>
                <a:cs typeface="Times New Roman" panose="02020603050405020304" pitchFamily="18" charset="0"/>
              </a:rPr>
              <a:t>Mensualmente se les envía su material de aplicación de acuerdo a su requerimiento de material solicitado y de la estadística que se obtenga de su aplicación del mes anterior. </a:t>
            </a:r>
          </a:p>
          <a:p>
            <a:pPr lvl="0" algn="just">
              <a:lnSpc>
                <a:spcPct val="107000"/>
              </a:lnSpc>
              <a:spcAft>
                <a:spcPts val="0"/>
              </a:spcAft>
            </a:pPr>
            <a:endParaRPr lang="es-MX" sz="1600" dirty="0" smtClean="0">
              <a:latin typeface="Cambria" panose="02040503050406030204" pitchFamily="18" charset="0"/>
              <a:ea typeface="Cambria" panose="02040503050406030204" pitchFamily="18" charset="0"/>
              <a:cs typeface="Times New Roman" panose="02020603050405020304" pitchFamily="18" charset="0"/>
            </a:endParaRPr>
          </a:p>
          <a:p>
            <a:pPr marL="285750" lvl="0" indent="-285750" algn="just">
              <a:lnSpc>
                <a:spcPct val="107000"/>
              </a:lnSpc>
              <a:spcAft>
                <a:spcPts val="0"/>
              </a:spcAft>
              <a:buFont typeface="Wingdings" panose="05000000000000000000" pitchFamily="2" charset="2"/>
              <a:buChar char="Ø"/>
            </a:pPr>
            <a:r>
              <a:rPr lang="es-MX" sz="1600" dirty="0" smtClean="0">
                <a:latin typeface="Cambria" panose="02040503050406030204" pitchFamily="18" charset="0"/>
                <a:ea typeface="Cambria" panose="02040503050406030204" pitchFamily="18" charset="0"/>
                <a:cs typeface="Times New Roman" panose="02020603050405020304" pitchFamily="18" charset="0"/>
              </a:rPr>
              <a:t>Queda estrictamente prohibido </a:t>
            </a:r>
            <a:r>
              <a:rPr lang="es-MX" sz="1600" b="1" dirty="0" smtClean="0">
                <a:latin typeface="Cambria" panose="02040503050406030204" pitchFamily="18" charset="0"/>
                <a:ea typeface="Cambria" panose="02040503050406030204" pitchFamily="18" charset="0"/>
                <a:cs typeface="Times New Roman" panose="02020603050405020304" pitchFamily="18" charset="0"/>
              </a:rPr>
              <a:t>la reproducción(foto copiado) de cuadernillos </a:t>
            </a:r>
            <a:r>
              <a:rPr lang="es-MX" sz="1600" dirty="0" smtClean="0">
                <a:latin typeface="Cambria" panose="02040503050406030204" pitchFamily="18" charset="0"/>
                <a:ea typeface="Cambria" panose="02040503050406030204" pitchFamily="18" charset="0"/>
                <a:cs typeface="Times New Roman" panose="02020603050405020304" pitchFamily="18" charset="0"/>
              </a:rPr>
              <a:t>quien incurra en esta actividad será sancionado.</a:t>
            </a:r>
          </a:p>
          <a:p>
            <a:pPr marL="285750" lvl="0" indent="-285750" algn="just">
              <a:lnSpc>
                <a:spcPct val="107000"/>
              </a:lnSpc>
              <a:spcAft>
                <a:spcPts val="0"/>
              </a:spcAft>
              <a:buFont typeface="Wingdings" panose="05000000000000000000" pitchFamily="2" charset="2"/>
              <a:buChar char="Ø"/>
            </a:pPr>
            <a:endParaRPr lang="es-MX" sz="1600" dirty="0">
              <a:latin typeface="Cambria" panose="02040503050406030204" pitchFamily="18" charset="0"/>
              <a:ea typeface="Cambria" panose="02040503050406030204" pitchFamily="18" charset="0"/>
              <a:cs typeface="Times New Roman" panose="02020603050405020304" pitchFamily="18" charset="0"/>
            </a:endParaRPr>
          </a:p>
          <a:p>
            <a:pPr marL="285750" lvl="0" indent="-285750" algn="just">
              <a:lnSpc>
                <a:spcPct val="107000"/>
              </a:lnSpc>
              <a:spcAft>
                <a:spcPts val="0"/>
              </a:spcAft>
              <a:buFont typeface="Wingdings" panose="05000000000000000000" pitchFamily="2" charset="2"/>
              <a:buChar char="Ø"/>
            </a:pPr>
            <a:r>
              <a:rPr lang="es-MX" sz="1600" dirty="0" smtClean="0">
                <a:latin typeface="Cambria" panose="02040503050406030204" pitchFamily="18" charset="0"/>
                <a:ea typeface="Cambria" panose="02040503050406030204" pitchFamily="18" charset="0"/>
                <a:cs typeface="Times New Roman" panose="02020603050405020304" pitchFamily="18" charset="0"/>
              </a:rPr>
              <a:t>Para </a:t>
            </a:r>
            <a:r>
              <a:rPr lang="es-MX" sz="1600" dirty="0">
                <a:latin typeface="Cambria" panose="02040503050406030204" pitchFamily="18" charset="0"/>
                <a:ea typeface="Cambria" panose="02040503050406030204" pitchFamily="18" charset="0"/>
                <a:cs typeface="Times New Roman" panose="02020603050405020304" pitchFamily="18" charset="0"/>
              </a:rPr>
              <a:t>la devolución del </a:t>
            </a:r>
            <a:r>
              <a:rPr lang="es-MX" sz="1600" b="1" dirty="0">
                <a:latin typeface="Cambria" panose="02040503050406030204" pitchFamily="18" charset="0"/>
                <a:ea typeface="Cambria" panose="02040503050406030204" pitchFamily="18" charset="0"/>
                <a:cs typeface="Times New Roman" panose="02020603050405020304" pitchFamily="18" charset="0"/>
              </a:rPr>
              <a:t>material no utilizado </a:t>
            </a:r>
            <a:r>
              <a:rPr lang="es-MX" sz="1600" dirty="0">
                <a:latin typeface="Cambria" panose="02040503050406030204" pitchFamily="18" charset="0"/>
                <a:ea typeface="Cambria" panose="02040503050406030204" pitchFamily="18" charset="0"/>
                <a:cs typeface="Times New Roman" panose="02020603050405020304" pitchFamily="18" charset="0"/>
              </a:rPr>
              <a:t>al </a:t>
            </a:r>
            <a:r>
              <a:rPr lang="es-MX" sz="1600" dirty="0" smtClean="0">
                <a:latin typeface="Cambria" panose="02040503050406030204" pitchFamily="18" charset="0"/>
                <a:ea typeface="Cambria" panose="02040503050406030204" pitchFamily="18" charset="0"/>
                <a:cs typeface="Times New Roman" panose="02020603050405020304" pitchFamily="18" charset="0"/>
              </a:rPr>
              <a:t>Departamento </a:t>
            </a:r>
            <a:r>
              <a:rPr lang="es-MX" sz="1600" dirty="0">
                <a:latin typeface="Cambria" panose="02040503050406030204" pitchFamily="18" charset="0"/>
                <a:ea typeface="Cambria" panose="02040503050406030204" pitchFamily="18" charset="0"/>
                <a:cs typeface="Times New Roman" panose="02020603050405020304" pitchFamily="18" charset="0"/>
              </a:rPr>
              <a:t>de </a:t>
            </a:r>
            <a:r>
              <a:rPr lang="es-MX" sz="1600" dirty="0" smtClean="0">
                <a:latin typeface="Cambria" panose="02040503050406030204" pitchFamily="18" charset="0"/>
                <a:ea typeface="Cambria" panose="02040503050406030204" pitchFamily="18" charset="0"/>
                <a:cs typeface="Times New Roman" panose="02020603050405020304" pitchFamily="18" charset="0"/>
              </a:rPr>
              <a:t>Acreditación, y de acuerdo a los lineamientos de control escolar frac. 7.9 tendrán un lapso de </a:t>
            </a:r>
            <a:r>
              <a:rPr lang="es-MX" sz="1600" b="1" dirty="0">
                <a:latin typeface="Cambria" panose="02040503050406030204" pitchFamily="18" charset="0"/>
                <a:ea typeface="Cambria" panose="02040503050406030204" pitchFamily="18" charset="0"/>
                <a:cs typeface="Times New Roman" panose="02020603050405020304" pitchFamily="18" charset="0"/>
              </a:rPr>
              <a:t>30 días después de su </a:t>
            </a:r>
            <a:r>
              <a:rPr lang="es-MX" sz="1600" b="1" dirty="0" smtClean="0">
                <a:latin typeface="Cambria" panose="02040503050406030204" pitchFamily="18" charset="0"/>
                <a:ea typeface="Cambria" panose="02040503050406030204" pitchFamily="18" charset="0"/>
                <a:cs typeface="Times New Roman" panose="02020603050405020304" pitchFamily="18" charset="0"/>
              </a:rPr>
              <a:t>aplicación</a:t>
            </a:r>
            <a:r>
              <a:rPr lang="es-MX" sz="1600" dirty="0" smtClean="0">
                <a:latin typeface="Cambria" panose="02040503050406030204" pitchFamily="18" charset="0"/>
                <a:ea typeface="Cambria" panose="02040503050406030204" pitchFamily="18" charset="0"/>
                <a:cs typeface="Times New Roman" panose="02020603050405020304" pitchFamily="18" charset="0"/>
              </a:rPr>
              <a:t>.(Dentro de los primeros cinco días hábiles).</a:t>
            </a:r>
            <a:endParaRPr lang="es-MX" sz="16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07000"/>
              </a:lnSpc>
            </a:pPr>
            <a:endParaRPr lang="es-MX" sz="1600" b="1" dirty="0">
              <a:latin typeface="Cambria" panose="02040503050406030204" pitchFamily="18" charset="0"/>
              <a:ea typeface="Cambria" panose="02040503050406030204" pitchFamily="18" charset="0"/>
              <a:cs typeface="Times New Roman" panose="02020603050405020304" pitchFamily="18" charset="0"/>
            </a:endParaRPr>
          </a:p>
          <a:p>
            <a:pPr marL="285750" indent="-285750" algn="just">
              <a:lnSpc>
                <a:spcPct val="107000"/>
              </a:lnSpc>
              <a:buFont typeface="Wingdings" panose="05000000000000000000" pitchFamily="2" charset="2"/>
              <a:buChar char="Ø"/>
            </a:pPr>
            <a:r>
              <a:rPr lang="es-MX" sz="1600" dirty="0" smtClean="0">
                <a:latin typeface="Cambria" panose="02040503050406030204" pitchFamily="18" charset="0"/>
                <a:ea typeface="Cambria" panose="02040503050406030204" pitchFamily="18" charset="0"/>
                <a:cs typeface="Times New Roman" panose="02020603050405020304" pitchFamily="18" charset="0"/>
              </a:rPr>
              <a:t>Para la devolución del </a:t>
            </a:r>
            <a:r>
              <a:rPr lang="es-MX" sz="1600" b="1" dirty="0" smtClean="0">
                <a:latin typeface="Cambria" panose="02040503050406030204" pitchFamily="18" charset="0"/>
                <a:ea typeface="Cambria" panose="02040503050406030204" pitchFamily="18" charset="0"/>
                <a:cs typeface="Times New Roman" panose="02020603050405020304" pitchFamily="18" charset="0"/>
              </a:rPr>
              <a:t>material utilizado a si como las hojas de respuesta </a:t>
            </a:r>
            <a:r>
              <a:rPr lang="es-MX" sz="1600" dirty="0" smtClean="0">
                <a:latin typeface="Cambria" panose="02040503050406030204" pitchFamily="18" charset="0"/>
                <a:ea typeface="Cambria" panose="02040503050406030204" pitchFamily="18" charset="0"/>
                <a:cs typeface="Times New Roman" panose="02020603050405020304" pitchFamily="18" charset="0"/>
              </a:rPr>
              <a:t>al Departamento de Acreditación, tendrán un lapso de </a:t>
            </a:r>
            <a:r>
              <a:rPr lang="es-MX" sz="1600" b="1" dirty="0" smtClean="0">
                <a:latin typeface="Cambria" panose="02040503050406030204" pitchFamily="18" charset="0"/>
                <a:ea typeface="Cambria" panose="02040503050406030204" pitchFamily="18" charset="0"/>
                <a:cs typeface="Times New Roman" panose="02020603050405020304" pitchFamily="18" charset="0"/>
              </a:rPr>
              <a:t>60 días posterior a su aplicación. </a:t>
            </a:r>
            <a:r>
              <a:rPr lang="es-MX" sz="1600" dirty="0" smtClean="0">
                <a:latin typeface="Cambria" panose="02040503050406030204" pitchFamily="18" charset="0"/>
                <a:ea typeface="Cambria" panose="02040503050406030204" pitchFamily="18" charset="0"/>
                <a:cs typeface="Times New Roman" panose="02020603050405020304" pitchFamily="18" charset="0"/>
              </a:rPr>
              <a:t>(Dentro de los primeros cinco días hábiles).</a:t>
            </a:r>
          </a:p>
          <a:p>
            <a:pPr lvl="0" algn="just">
              <a:lnSpc>
                <a:spcPct val="107000"/>
              </a:lnSpc>
            </a:pPr>
            <a:endParaRPr lang="es-MX" sz="1600" dirty="0">
              <a:latin typeface="Cambria" panose="02040503050406030204" pitchFamily="18" charset="0"/>
              <a:ea typeface="Cambria" panose="02040503050406030204" pitchFamily="18" charset="0"/>
              <a:cs typeface="Times New Roman" panose="02020603050405020304" pitchFamily="18" charset="0"/>
            </a:endParaRPr>
          </a:p>
          <a:p>
            <a:pPr marL="285750" lvl="0" indent="-285750" algn="just">
              <a:lnSpc>
                <a:spcPct val="107000"/>
              </a:lnSpc>
              <a:buFont typeface="Wingdings" panose="05000000000000000000" pitchFamily="2" charset="2"/>
              <a:buChar char="Ø"/>
            </a:pPr>
            <a:r>
              <a:rPr lang="es-MX" sz="1600" dirty="0" smtClean="0">
                <a:latin typeface="Cambria" panose="02040503050406030204" pitchFamily="18" charset="0"/>
                <a:ea typeface="Cambria" panose="02040503050406030204" pitchFamily="18" charset="0"/>
                <a:cs typeface="Times New Roman" panose="02020603050405020304" pitchFamily="18" charset="0"/>
              </a:rPr>
              <a:t>Los </a:t>
            </a:r>
            <a:r>
              <a:rPr lang="es-MX" sz="1600" dirty="0">
                <a:latin typeface="Cambria" panose="02040503050406030204" pitchFamily="18" charset="0"/>
                <a:ea typeface="Cambria" panose="02040503050406030204" pitchFamily="18" charset="0"/>
                <a:cs typeface="Times New Roman" panose="02020603050405020304" pitchFamily="18" charset="0"/>
              </a:rPr>
              <a:t>exámenes deberán ser entregados al Departamento de acreditación de acuerdo a la lista que se les envía en la recepción del material de aplicación.</a:t>
            </a:r>
          </a:p>
          <a:p>
            <a:pPr>
              <a:lnSpc>
                <a:spcPct val="107000"/>
              </a:lnSpc>
            </a:pPr>
            <a:endParaRPr lang="es-MX" sz="1600" dirty="0">
              <a:latin typeface="Cambria" panose="02040503050406030204" pitchFamily="18" charset="0"/>
              <a:ea typeface="Cambria" panose="02040503050406030204" pitchFamily="18" charset="0"/>
              <a:cs typeface="Times New Roman" panose="02020603050405020304" pitchFamily="18" charset="0"/>
            </a:endParaRPr>
          </a:p>
          <a:p>
            <a:pPr lvl="0" algn="just">
              <a:lnSpc>
                <a:spcPct val="107000"/>
              </a:lnSpc>
              <a:spcAft>
                <a:spcPts val="0"/>
              </a:spcAft>
            </a:pPr>
            <a:endParaRPr lang="es-MX" sz="1600" b="1" dirty="0">
              <a:latin typeface="Cambria" panose="02040503050406030204" pitchFamily="18" charset="0"/>
              <a:ea typeface="Cambria" panose="02040503050406030204" pitchFamily="18" charset="0"/>
              <a:cs typeface="Times New Roman" panose="02020603050405020304" pitchFamily="18" charset="0"/>
            </a:endParaRPr>
          </a:p>
          <a:p>
            <a:pPr lvl="0" algn="just">
              <a:lnSpc>
                <a:spcPct val="107000"/>
              </a:lnSpc>
              <a:spcAft>
                <a:spcPts val="0"/>
              </a:spcAft>
            </a:pPr>
            <a:endParaRPr lang="es-MX" sz="1600" dirty="0">
              <a:latin typeface="Cambria" panose="02040503050406030204" pitchFamily="18" charset="0"/>
              <a:ea typeface="Cambria" panose="02040503050406030204" pitchFamily="18" charset="0"/>
              <a:cs typeface="Times New Roman" panose="02020603050405020304" pitchFamily="18" charset="0"/>
            </a:endParaRPr>
          </a:p>
          <a:p>
            <a:pPr lvl="0">
              <a:lnSpc>
                <a:spcPct val="107000"/>
              </a:lnSpc>
              <a:spcAft>
                <a:spcPts val="0"/>
              </a:spcAft>
            </a:pPr>
            <a:endParaRPr lang="es-MX" sz="1600" b="1" dirty="0" smtClean="0">
              <a:latin typeface="Cambria" panose="02040503050406030204" pitchFamily="18" charset="0"/>
              <a:ea typeface="Cambria" panose="02040503050406030204" pitchFamily="18" charset="0"/>
              <a:cs typeface="Times New Roman" panose="02020603050405020304" pitchFamily="18" charset="0"/>
            </a:endParaRPr>
          </a:p>
          <a:p>
            <a:pPr lvl="0">
              <a:lnSpc>
                <a:spcPct val="107000"/>
              </a:lnSpc>
              <a:spcAft>
                <a:spcPts val="0"/>
              </a:spcAft>
            </a:pPr>
            <a:endParaRPr lang="es-MX" sz="1600" b="1" dirty="0" smtClean="0">
              <a:latin typeface="Cambria" panose="02040503050406030204" pitchFamily="18" charset="0"/>
              <a:ea typeface="Cambria" panose="02040503050406030204" pitchFamily="18" charset="0"/>
              <a:cs typeface="Times New Roman" panose="02020603050405020304" pitchFamily="18" charset="0"/>
            </a:endParaRPr>
          </a:p>
          <a:p>
            <a:pPr lvl="0">
              <a:lnSpc>
                <a:spcPct val="107000"/>
              </a:lnSpc>
              <a:spcAft>
                <a:spcPts val="0"/>
              </a:spcAft>
            </a:pPr>
            <a:endParaRPr lang="es-MX" sz="1600" b="1" dirty="0" smtClean="0">
              <a:latin typeface="Cambria" panose="02040503050406030204" pitchFamily="18" charset="0"/>
              <a:ea typeface="Cambria" panose="02040503050406030204" pitchFamily="18" charset="0"/>
              <a:cs typeface="Times New Roman" panose="02020603050405020304" pitchFamily="18" charset="0"/>
            </a:endParaRPr>
          </a:p>
          <a:p>
            <a:pPr lvl="0">
              <a:lnSpc>
                <a:spcPct val="107000"/>
              </a:lnSpc>
              <a:spcAft>
                <a:spcPts val="0"/>
              </a:spcAft>
            </a:pPr>
            <a:endParaRPr lang="es-MX" sz="1600" b="1" dirty="0">
              <a:latin typeface="Cambria" panose="02040503050406030204" pitchFamily="18" charset="0"/>
              <a:ea typeface="Cambria" panose="02040503050406030204" pitchFamily="18" charset="0"/>
              <a:cs typeface="Times New Roman" panose="02020603050405020304" pitchFamily="18" charset="0"/>
            </a:endParaRPr>
          </a:p>
          <a:p>
            <a:pPr marL="285750" lvl="0" indent="-285750">
              <a:lnSpc>
                <a:spcPct val="107000"/>
              </a:lnSpc>
              <a:spcAft>
                <a:spcPts val="0"/>
              </a:spcAft>
              <a:buFont typeface="Wingdings" panose="05000000000000000000" pitchFamily="2" charset="2"/>
              <a:buChar char="§"/>
            </a:pPr>
            <a:endParaRPr lang="es-MX" sz="1600" b="1" dirty="0" smtClean="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28452208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14" y="0"/>
            <a:ext cx="9153737" cy="6858000"/>
          </a:xfrm>
          <a:prstGeom prst="rect">
            <a:avLst/>
          </a:prstGeom>
        </p:spPr>
      </p:pic>
      <p:sp>
        <p:nvSpPr>
          <p:cNvPr id="5" name="Rectángulo 4"/>
          <p:cNvSpPr/>
          <p:nvPr/>
        </p:nvSpPr>
        <p:spPr>
          <a:xfrm>
            <a:off x="457200" y="1052736"/>
            <a:ext cx="8463981" cy="6152133"/>
          </a:xfrm>
          <a:prstGeom prst="rect">
            <a:avLst/>
          </a:prstGeom>
        </p:spPr>
        <p:txBody>
          <a:bodyPr wrap="square">
            <a:spAutoFit/>
          </a:bodyPr>
          <a:lstStyle/>
          <a:p>
            <a:pPr lvl="0" algn="just">
              <a:lnSpc>
                <a:spcPct val="107000"/>
              </a:lnSpc>
              <a:spcAft>
                <a:spcPts val="0"/>
              </a:spcAft>
            </a:pPr>
            <a:r>
              <a:rPr lang="es-MX" sz="1600" b="1" dirty="0">
                <a:solidFill>
                  <a:schemeClr val="accent2">
                    <a:lumMod val="75000"/>
                  </a:schemeClr>
                </a:solidFill>
                <a:latin typeface="Castellar" panose="020A0402060406010301" pitchFamily="18" charset="0"/>
                <a:ea typeface="Cambria" panose="02040503050406030204" pitchFamily="18" charset="0"/>
                <a:cs typeface="Times New Roman" panose="02020603050405020304" pitchFamily="18" charset="0"/>
              </a:rPr>
              <a:t>EVALUACIÓN DEL </a:t>
            </a:r>
            <a:r>
              <a:rPr lang="es-MX" sz="1600" b="1" dirty="0" smtClean="0">
                <a:solidFill>
                  <a:schemeClr val="accent2">
                    <a:lumMod val="75000"/>
                  </a:schemeClr>
                </a:solidFill>
                <a:latin typeface="Castellar" panose="020A0402060406010301" pitchFamily="18" charset="0"/>
                <a:ea typeface="Cambria" panose="02040503050406030204" pitchFamily="18" charset="0"/>
                <a:cs typeface="Times New Roman" panose="02020603050405020304" pitchFamily="18" charset="0"/>
              </a:rPr>
              <a:t>APRENDIZAJE</a:t>
            </a:r>
            <a:endParaRPr lang="es-MX" sz="1600" dirty="0" smtClean="0">
              <a:latin typeface="Cambria" panose="02040503050406030204" pitchFamily="18" charset="0"/>
              <a:ea typeface="Cambria" panose="02040503050406030204" pitchFamily="18" charset="0"/>
              <a:cs typeface="Times New Roman" panose="02020603050405020304" pitchFamily="18" charset="0"/>
            </a:endParaRPr>
          </a:p>
          <a:p>
            <a:pPr lvl="0" algn="just">
              <a:lnSpc>
                <a:spcPct val="107000"/>
              </a:lnSpc>
              <a:spcAft>
                <a:spcPts val="0"/>
              </a:spcAft>
            </a:pPr>
            <a:endParaRPr lang="es-MX" sz="1600" dirty="0" smtClean="0">
              <a:latin typeface="Cambria" panose="02040503050406030204" pitchFamily="18" charset="0"/>
              <a:ea typeface="Cambria" panose="02040503050406030204" pitchFamily="18" charset="0"/>
              <a:cs typeface="Times New Roman" panose="02020603050405020304" pitchFamily="18" charset="0"/>
            </a:endParaRPr>
          </a:p>
          <a:p>
            <a:pPr marL="285750" lvl="0" indent="-285750" algn="just">
              <a:lnSpc>
                <a:spcPct val="107000"/>
              </a:lnSpc>
              <a:spcAft>
                <a:spcPts val="0"/>
              </a:spcAft>
              <a:buFont typeface="Wingdings" panose="05000000000000000000" pitchFamily="2" charset="2"/>
              <a:buChar char="Ø"/>
            </a:pPr>
            <a:r>
              <a:rPr lang="es-MX" sz="1600" dirty="0" smtClean="0">
                <a:latin typeface="Cambria" panose="02040503050406030204" pitchFamily="18" charset="0"/>
                <a:ea typeface="Cambria" panose="02040503050406030204" pitchFamily="18" charset="0"/>
                <a:cs typeface="Times New Roman" panose="02020603050405020304" pitchFamily="18" charset="0"/>
              </a:rPr>
              <a:t>En caso de extravío de cuadernillos deberán realizar la búsqueda correspondiente y en el caso de no ser posible la recuperación, levantar el acta ante el ministerio público y hacer llegar dicho documento en original.</a:t>
            </a:r>
          </a:p>
          <a:p>
            <a:pPr marL="285750" lvl="0" indent="-285750" algn="just">
              <a:lnSpc>
                <a:spcPct val="107000"/>
              </a:lnSpc>
              <a:spcAft>
                <a:spcPts val="0"/>
              </a:spcAft>
              <a:buFont typeface="Wingdings" panose="05000000000000000000" pitchFamily="2" charset="2"/>
              <a:buChar char="Ø"/>
            </a:pPr>
            <a:r>
              <a:rPr lang="es-MX" sz="1600" dirty="0" smtClean="0">
                <a:latin typeface="Cambria" panose="02040503050406030204" pitchFamily="18" charset="0"/>
                <a:ea typeface="Cambria" panose="02040503050406030204" pitchFamily="18" charset="0"/>
                <a:cs typeface="Times New Roman" panose="02020603050405020304" pitchFamily="18" charset="0"/>
              </a:rPr>
              <a:t>El </a:t>
            </a:r>
            <a:r>
              <a:rPr lang="es-MX" sz="1600" dirty="0">
                <a:latin typeface="Cambria" panose="02040503050406030204" pitchFamily="18" charset="0"/>
                <a:ea typeface="Cambria" panose="02040503050406030204" pitchFamily="18" charset="0"/>
                <a:cs typeface="Times New Roman" panose="02020603050405020304" pitchFamily="18" charset="0"/>
              </a:rPr>
              <a:t>responsable de acreditación enviará por correo electrónico la programación de sedes de aplicación y solicitud de pago de aplicadores los primeros </a:t>
            </a:r>
            <a:r>
              <a:rPr lang="es-MX" sz="1600" dirty="0" smtClean="0">
                <a:latin typeface="Cambria" panose="02040503050406030204" pitchFamily="18" charset="0"/>
                <a:ea typeface="Cambria" panose="02040503050406030204" pitchFamily="18" charset="0"/>
                <a:cs typeface="Times New Roman" panose="02020603050405020304" pitchFamily="18" charset="0"/>
              </a:rPr>
              <a:t>10 </a:t>
            </a:r>
            <a:r>
              <a:rPr lang="es-MX" sz="1600" dirty="0">
                <a:latin typeface="Cambria" panose="02040503050406030204" pitchFamily="18" charset="0"/>
                <a:ea typeface="Cambria" panose="02040503050406030204" pitchFamily="18" charset="0"/>
                <a:cs typeface="Times New Roman" panose="02020603050405020304" pitchFamily="18" charset="0"/>
              </a:rPr>
              <a:t>días de cada mes</a:t>
            </a:r>
            <a:r>
              <a:rPr lang="es-MX" sz="1600" dirty="0" smtClean="0">
                <a:latin typeface="Cambria" panose="02040503050406030204" pitchFamily="18" charset="0"/>
                <a:ea typeface="Cambria" panose="02040503050406030204" pitchFamily="18" charset="0"/>
                <a:cs typeface="Times New Roman" panose="02020603050405020304" pitchFamily="18" charset="0"/>
              </a:rPr>
              <a:t>.(las </a:t>
            </a:r>
            <a:r>
              <a:rPr lang="es-MX" sz="1600" dirty="0" err="1" smtClean="0">
                <a:latin typeface="Cambria" panose="02040503050406030204" pitchFamily="18" charset="0"/>
                <a:ea typeface="Cambria" panose="02040503050406030204" pitchFamily="18" charset="0"/>
                <a:cs typeface="Times New Roman" panose="02020603050405020304" pitchFamily="18" charset="0"/>
              </a:rPr>
              <a:t>cz</a:t>
            </a:r>
            <a:r>
              <a:rPr lang="es-MX" sz="1600" dirty="0" smtClean="0">
                <a:latin typeface="Cambria" panose="02040503050406030204" pitchFamily="18" charset="0"/>
                <a:ea typeface="Cambria" panose="02040503050406030204" pitchFamily="18" charset="0"/>
                <a:cs typeface="Times New Roman" panose="02020603050405020304" pitchFamily="18" charset="0"/>
              </a:rPr>
              <a:t> de la 2001 a la 2013 a la cuenta de correo </a:t>
            </a:r>
            <a:r>
              <a:rPr lang="es-MX" sz="1600" dirty="0" smtClean="0">
                <a:latin typeface="Cambria" panose="02040503050406030204" pitchFamily="18" charset="0"/>
                <a:ea typeface="Cambria" panose="02040503050406030204" pitchFamily="18" charset="0"/>
                <a:cs typeface="Times New Roman" panose="02020603050405020304" pitchFamily="18" charset="0"/>
                <a:hlinkClick r:id="rId3"/>
              </a:rPr>
              <a:t>oax_acred11@inea.gob.mx</a:t>
            </a:r>
            <a:r>
              <a:rPr lang="es-MX" sz="1600" dirty="0" smtClean="0">
                <a:latin typeface="Cambria" panose="02040503050406030204" pitchFamily="18" charset="0"/>
                <a:ea typeface="Cambria" panose="02040503050406030204" pitchFamily="18" charset="0"/>
                <a:cs typeface="Times New Roman" panose="02020603050405020304" pitchFamily="18" charset="0"/>
              </a:rPr>
              <a:t> y las </a:t>
            </a:r>
            <a:r>
              <a:rPr lang="es-MX" sz="1600" dirty="0" err="1" smtClean="0">
                <a:latin typeface="Cambria" panose="02040503050406030204" pitchFamily="18" charset="0"/>
                <a:ea typeface="Cambria" panose="02040503050406030204" pitchFamily="18" charset="0"/>
                <a:cs typeface="Times New Roman" panose="02020603050405020304" pitchFamily="18" charset="0"/>
              </a:rPr>
              <a:t>cz</a:t>
            </a:r>
            <a:r>
              <a:rPr lang="es-MX" sz="1600" dirty="0" smtClean="0">
                <a:latin typeface="Cambria" panose="02040503050406030204" pitchFamily="18" charset="0"/>
                <a:ea typeface="Cambria" panose="02040503050406030204" pitchFamily="18" charset="0"/>
                <a:cs typeface="Times New Roman" panose="02020603050405020304" pitchFamily="18" charset="0"/>
              </a:rPr>
              <a:t> de la 2014 a la 2028 a la cuenta </a:t>
            </a:r>
            <a:r>
              <a:rPr lang="es-MX" sz="1600" dirty="0" smtClean="0">
                <a:latin typeface="Cambria" panose="02040503050406030204" pitchFamily="18" charset="0"/>
                <a:ea typeface="Cambria" panose="02040503050406030204" pitchFamily="18" charset="0"/>
                <a:cs typeface="Times New Roman" panose="02020603050405020304" pitchFamily="18" charset="0"/>
                <a:hlinkClick r:id="rId4"/>
              </a:rPr>
              <a:t>oax_acred9@inea.gob.mx</a:t>
            </a:r>
            <a:r>
              <a:rPr lang="es-MX" sz="1600" dirty="0" smtClean="0">
                <a:latin typeface="Cambria" panose="02040503050406030204" pitchFamily="18" charset="0"/>
                <a:ea typeface="Cambria" panose="02040503050406030204" pitchFamily="18" charset="0"/>
                <a:cs typeface="Times New Roman" panose="02020603050405020304" pitchFamily="18" charset="0"/>
              </a:rPr>
              <a:t> </a:t>
            </a:r>
            <a:endParaRPr lang="es-MX" sz="1600" dirty="0">
              <a:latin typeface="Cambria" panose="02040503050406030204" pitchFamily="18" charset="0"/>
              <a:ea typeface="Cambria" panose="02040503050406030204" pitchFamily="18" charset="0"/>
              <a:cs typeface="Times New Roman" panose="02020603050405020304" pitchFamily="18" charset="0"/>
            </a:endParaRPr>
          </a:p>
          <a:p>
            <a:pPr marL="285750" lvl="0" indent="-285750" algn="just">
              <a:lnSpc>
                <a:spcPct val="107000"/>
              </a:lnSpc>
              <a:spcAft>
                <a:spcPts val="0"/>
              </a:spcAft>
              <a:buFont typeface="Wingdings" panose="05000000000000000000" pitchFamily="2" charset="2"/>
              <a:buChar char="Ø"/>
            </a:pPr>
            <a:endParaRPr lang="es-MX" sz="1600" dirty="0">
              <a:latin typeface="Cambria" panose="02040503050406030204" pitchFamily="18" charset="0"/>
              <a:ea typeface="Cambria" panose="02040503050406030204" pitchFamily="18" charset="0"/>
              <a:cs typeface="Times New Roman" panose="02020603050405020304" pitchFamily="18" charset="0"/>
            </a:endParaRPr>
          </a:p>
          <a:p>
            <a:pPr marL="285750" lvl="0" indent="-285750" algn="just">
              <a:lnSpc>
                <a:spcPct val="107000"/>
              </a:lnSpc>
              <a:spcAft>
                <a:spcPts val="0"/>
              </a:spcAft>
              <a:buFont typeface="Wingdings" panose="05000000000000000000" pitchFamily="2" charset="2"/>
              <a:buChar char="Ø"/>
            </a:pPr>
            <a:r>
              <a:rPr lang="es-MX" sz="1600" dirty="0" smtClean="0">
                <a:latin typeface="Cambria" panose="02040503050406030204" pitchFamily="18" charset="0"/>
                <a:ea typeface="Cambria" panose="02040503050406030204" pitchFamily="18" charset="0"/>
                <a:cs typeface="Times New Roman" panose="02020603050405020304" pitchFamily="18" charset="0"/>
              </a:rPr>
              <a:t>Deben </a:t>
            </a:r>
            <a:r>
              <a:rPr lang="es-MX" sz="1600" dirty="0">
                <a:latin typeface="Cambria" panose="02040503050406030204" pitchFamily="18" charset="0"/>
                <a:ea typeface="Cambria" panose="02040503050406030204" pitchFamily="18" charset="0"/>
                <a:cs typeface="Times New Roman" panose="02020603050405020304" pitchFamily="18" charset="0"/>
              </a:rPr>
              <a:t>revisar correctamente la programación de sedes de aplicación (máximo 5 aplicaciones por aplicador), verificar minuciosamente la cantidad de exámenes programados ya que en ocasiones la aplicación es menor a lo programado, en caso de cambio de aplicador enviar en el tiempo establecido dicho </a:t>
            </a:r>
            <a:r>
              <a:rPr lang="es-MX" sz="1600" dirty="0" smtClean="0">
                <a:latin typeface="Cambria" panose="02040503050406030204" pitchFamily="18" charset="0"/>
                <a:ea typeface="Cambria" panose="02040503050406030204" pitchFamily="18" charset="0"/>
                <a:cs typeface="Times New Roman" panose="02020603050405020304" pitchFamily="18" charset="0"/>
              </a:rPr>
              <a:t>cambio y que se realice el cambio en el sistema.</a:t>
            </a:r>
            <a:endParaRPr lang="es-MX" sz="1600" dirty="0">
              <a:latin typeface="Cambria" panose="02040503050406030204" pitchFamily="18" charset="0"/>
              <a:ea typeface="Cambria" panose="02040503050406030204" pitchFamily="18" charset="0"/>
              <a:cs typeface="Times New Roman" panose="02020603050405020304" pitchFamily="18" charset="0"/>
            </a:endParaRPr>
          </a:p>
          <a:p>
            <a:pPr marL="285750" lvl="0" indent="-285750" algn="just">
              <a:lnSpc>
                <a:spcPct val="107000"/>
              </a:lnSpc>
              <a:spcAft>
                <a:spcPts val="0"/>
              </a:spcAft>
              <a:buFont typeface="Wingdings" panose="05000000000000000000" pitchFamily="2" charset="2"/>
              <a:buChar char="Ø"/>
            </a:pPr>
            <a:endParaRPr lang="es-MX" sz="1600" dirty="0">
              <a:latin typeface="Cambria" panose="02040503050406030204" pitchFamily="18" charset="0"/>
              <a:ea typeface="Cambria" panose="02040503050406030204" pitchFamily="18" charset="0"/>
              <a:cs typeface="Times New Roman" panose="02020603050405020304" pitchFamily="18" charset="0"/>
            </a:endParaRPr>
          </a:p>
          <a:p>
            <a:pPr marL="285750" indent="-285750" algn="just">
              <a:lnSpc>
                <a:spcPct val="107000"/>
              </a:lnSpc>
              <a:buFont typeface="Wingdings" panose="05000000000000000000" pitchFamily="2" charset="2"/>
              <a:buChar char="Ø"/>
            </a:pPr>
            <a:r>
              <a:rPr lang="es-MX" sz="1600" b="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a:t>
            </a:r>
            <a:r>
              <a:rPr lang="es-MX" sz="1600" b="1" dirty="0" smtClean="0">
                <a:latin typeface="Cambria" panose="02040503050406030204" pitchFamily="18" charset="0"/>
                <a:ea typeface="Cambria" panose="02040503050406030204" pitchFamily="18" charset="0"/>
                <a:cs typeface="Times New Roman" panose="02020603050405020304" pitchFamily="18" charset="0"/>
              </a:rPr>
              <a:t> </a:t>
            </a:r>
            <a:r>
              <a:rPr lang="es-MX" sz="1600" b="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Una </a:t>
            </a:r>
            <a:r>
              <a:rPr lang="es-MX" sz="1600"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sede que no logre la presentación  del 75% de  exámenes en </a:t>
            </a:r>
            <a:r>
              <a:rPr lang="es-MX" sz="1600" b="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dos </a:t>
            </a:r>
            <a:r>
              <a:rPr lang="es-MX" sz="1600"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ocasiones consecutivas no podrá ser programada para una siguiente aplicación, y por lo consiguiente se inactivará.</a:t>
            </a:r>
          </a:p>
          <a:p>
            <a:pPr marL="285750" lvl="0" indent="-285750" algn="just">
              <a:lnSpc>
                <a:spcPct val="107000"/>
              </a:lnSpc>
              <a:spcAft>
                <a:spcPts val="0"/>
              </a:spcAft>
              <a:buFont typeface="Wingdings" panose="05000000000000000000" pitchFamily="2" charset="2"/>
              <a:buChar char="Ø"/>
            </a:pPr>
            <a:r>
              <a:rPr lang="es-MX" sz="1600" b="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 En </a:t>
            </a:r>
            <a:r>
              <a:rPr lang="es-MX" sz="1600"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el caso de las sedes con índice de presentación por debajo del 75% podrán fusionarse con otra sede cercana para optimizar la operación de la aplicación</a:t>
            </a:r>
            <a:r>
              <a:rPr lang="es-MX" sz="1600"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a:t>
            </a:r>
          </a:p>
          <a:p>
            <a:pPr lvl="0" algn="just">
              <a:lnSpc>
                <a:spcPct val="107000"/>
              </a:lnSpc>
              <a:spcAft>
                <a:spcPts val="0"/>
              </a:spcAft>
            </a:pPr>
            <a:endParaRPr lang="es-MX" sz="1600" dirty="0" smtClean="0">
              <a:latin typeface="Cambria" panose="02040503050406030204" pitchFamily="18" charset="0"/>
              <a:ea typeface="Cambria" panose="02040503050406030204" pitchFamily="18" charset="0"/>
              <a:cs typeface="Times New Roman" panose="02020603050405020304" pitchFamily="18" charset="0"/>
            </a:endParaRPr>
          </a:p>
          <a:p>
            <a:pPr lvl="0" algn="just">
              <a:lnSpc>
                <a:spcPct val="107000"/>
              </a:lnSpc>
              <a:spcAft>
                <a:spcPts val="0"/>
              </a:spcAft>
            </a:pPr>
            <a:endParaRPr lang="es-MX" sz="16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7966712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3737" cy="6858000"/>
          </a:xfrm>
          <a:prstGeom prst="rect">
            <a:avLst/>
          </a:prstGeom>
        </p:spPr>
      </p:pic>
      <p:sp>
        <p:nvSpPr>
          <p:cNvPr id="5" name="Rectángulo 4"/>
          <p:cNvSpPr/>
          <p:nvPr/>
        </p:nvSpPr>
        <p:spPr>
          <a:xfrm>
            <a:off x="539552" y="836712"/>
            <a:ext cx="8380717" cy="5878532"/>
          </a:xfrm>
          <a:prstGeom prst="rect">
            <a:avLst/>
          </a:prstGeom>
        </p:spPr>
        <p:txBody>
          <a:bodyPr wrap="square">
            <a:spAutoFit/>
          </a:bodyPr>
          <a:lstStyle/>
          <a:p>
            <a:pPr lvl="0"/>
            <a:r>
              <a:rPr lang="es-MX" sz="1600" b="1" dirty="0" smtClean="0">
                <a:solidFill>
                  <a:schemeClr val="accent6">
                    <a:lumMod val="75000"/>
                  </a:schemeClr>
                </a:solidFill>
                <a:latin typeface="Castellar" panose="020A0402060406010301" pitchFamily="18" charset="0"/>
                <a:ea typeface="Cambria" panose="02040503050406030204" pitchFamily="18" charset="0"/>
                <a:cs typeface="Times New Roman" panose="02020603050405020304" pitchFamily="18" charset="0"/>
              </a:rPr>
              <a:t> </a:t>
            </a:r>
            <a:r>
              <a:rPr lang="es-MX" b="1" dirty="0" smtClean="0">
                <a:solidFill>
                  <a:schemeClr val="accent2">
                    <a:lumMod val="75000"/>
                  </a:schemeClr>
                </a:solidFill>
                <a:latin typeface="Castellar" panose="020A0402060406010301" pitchFamily="18" charset="0"/>
                <a:ea typeface="Cambria" panose="02040503050406030204" pitchFamily="18" charset="0"/>
                <a:cs typeface="Times New Roman" panose="02020603050405020304" pitchFamily="18" charset="0"/>
              </a:rPr>
              <a:t>CERTIFICACIÓN</a:t>
            </a:r>
          </a:p>
          <a:p>
            <a:pPr marL="285750" lvl="0" indent="-285750" algn="just">
              <a:buFont typeface="Wingdings" panose="05000000000000000000" pitchFamily="2" charset="2"/>
              <a:buChar char="§"/>
            </a:pPr>
            <a:endParaRPr lang="es-MX" sz="1600" dirty="0" smtClean="0">
              <a:latin typeface="Cambria" panose="02040503050406030204" pitchFamily="18" charset="0"/>
              <a:ea typeface="Cambria" panose="02040503050406030204" pitchFamily="18" charset="0"/>
              <a:cs typeface="Times New Roman" panose="02020603050405020304" pitchFamily="18" charset="0"/>
            </a:endParaRPr>
          </a:p>
          <a:p>
            <a:pPr lvl="0" algn="ctr"/>
            <a:r>
              <a:rPr lang="es-MX" sz="1600" u="sng" dirty="0" smtClean="0">
                <a:latin typeface="Cambria" panose="02040503050406030204" pitchFamily="18" charset="0"/>
                <a:ea typeface="Cambria" panose="02040503050406030204" pitchFamily="18" charset="0"/>
                <a:cs typeface="Times New Roman" panose="02020603050405020304" pitchFamily="18" charset="0"/>
              </a:rPr>
              <a:t>EXPEDIENTE DIGITAL PARA TRAMITE DE CERTIFICADO Y CERTIFICACIÓN</a:t>
            </a:r>
          </a:p>
          <a:p>
            <a:pPr lvl="0" algn="ctr"/>
            <a:endParaRPr lang="es-MX" sz="1600" dirty="0" smtClean="0">
              <a:latin typeface="Cambria" panose="02040503050406030204" pitchFamily="18" charset="0"/>
              <a:ea typeface="Cambria" panose="02040503050406030204" pitchFamily="18" charset="0"/>
              <a:cs typeface="Times New Roman" panose="02020603050405020304" pitchFamily="18" charset="0"/>
            </a:endParaRPr>
          </a:p>
          <a:p>
            <a:pPr lvl="0" algn="ctr"/>
            <a:r>
              <a:rPr lang="es-MX" sz="1600" dirty="0" smtClean="0">
                <a:latin typeface="Cambria" panose="02040503050406030204" pitchFamily="18" charset="0"/>
                <a:ea typeface="Cambria" panose="02040503050406030204" pitchFamily="18" charset="0"/>
                <a:cs typeface="Times New Roman" panose="02020603050405020304" pitchFamily="18" charset="0"/>
              </a:rPr>
              <a:t>EXPEDIENTE DIGITAL PARA CERTIFICADO</a:t>
            </a:r>
          </a:p>
          <a:p>
            <a:pPr lvl="0" algn="just"/>
            <a:endParaRPr lang="es-MX" sz="1600" dirty="0" smtClean="0">
              <a:latin typeface="Cambria" panose="02040503050406030204" pitchFamily="18" charset="0"/>
              <a:ea typeface="Cambria" panose="02040503050406030204" pitchFamily="18" charset="0"/>
              <a:cs typeface="Times New Roman" panose="02020603050405020304" pitchFamily="18" charset="0"/>
            </a:endParaRPr>
          </a:p>
          <a:p>
            <a:pPr lvl="0" algn="just"/>
            <a:r>
              <a:rPr lang="es-MX" sz="1600" b="1" dirty="0" smtClean="0">
                <a:solidFill>
                  <a:schemeClr val="accent5">
                    <a:lumMod val="75000"/>
                  </a:schemeClr>
                </a:solidFill>
                <a:latin typeface="Cambria" panose="02040503050406030204" pitchFamily="18" charset="0"/>
                <a:ea typeface="Cambria" panose="02040503050406030204" pitchFamily="18" charset="0"/>
                <a:cs typeface="Times New Roman" panose="02020603050405020304" pitchFamily="18" charset="0"/>
              </a:rPr>
              <a:t>             P R I M A R I A                                                         SECUNDARIA</a:t>
            </a:r>
          </a:p>
          <a:p>
            <a:pPr marL="285750" lvl="0" indent="-285750" algn="just">
              <a:buFont typeface="Arial" panose="020B0604020202020204" pitchFamily="34" charset="0"/>
              <a:buChar char="•"/>
            </a:pPr>
            <a:r>
              <a:rPr lang="es-MX" sz="1600" dirty="0" smtClean="0">
                <a:latin typeface="Cambria" panose="02040503050406030204" pitchFamily="18" charset="0"/>
                <a:ea typeface="Cambria" panose="02040503050406030204" pitchFamily="18" charset="0"/>
                <a:cs typeface="Times New Roman" panose="02020603050405020304" pitchFamily="18" charset="0"/>
              </a:rPr>
              <a:t>Registro del beneficiario                                  Registro </a:t>
            </a:r>
            <a:r>
              <a:rPr lang="es-MX" sz="1600" dirty="0">
                <a:latin typeface="Cambria" panose="02040503050406030204" pitchFamily="18" charset="0"/>
                <a:ea typeface="Cambria" panose="02040503050406030204" pitchFamily="18" charset="0"/>
                <a:cs typeface="Times New Roman" panose="02020603050405020304" pitchFamily="18" charset="0"/>
              </a:rPr>
              <a:t>del </a:t>
            </a:r>
            <a:r>
              <a:rPr lang="es-MX" sz="1600" dirty="0" smtClean="0">
                <a:latin typeface="Cambria" panose="02040503050406030204" pitchFamily="18" charset="0"/>
                <a:ea typeface="Cambria" panose="02040503050406030204" pitchFamily="18" charset="0"/>
                <a:cs typeface="Times New Roman" panose="02020603050405020304" pitchFamily="18" charset="0"/>
              </a:rPr>
              <a:t>beneficiario</a:t>
            </a:r>
          </a:p>
          <a:p>
            <a:pPr marL="285750" indent="-285750" algn="just">
              <a:buFont typeface="Arial" panose="020B0604020202020204" pitchFamily="34" charset="0"/>
              <a:buChar char="•"/>
            </a:pPr>
            <a:r>
              <a:rPr lang="es-MX" sz="1600" dirty="0" smtClean="0">
                <a:latin typeface="Cambria" panose="02040503050406030204" pitchFamily="18" charset="0"/>
                <a:ea typeface="Cambria" panose="02040503050406030204" pitchFamily="18" charset="0"/>
                <a:cs typeface="Times New Roman" panose="02020603050405020304" pitchFamily="18" charset="0"/>
              </a:rPr>
              <a:t>Fotografía                                                              Fotografía                                                               </a:t>
            </a:r>
          </a:p>
          <a:p>
            <a:pPr marL="285750" indent="-285750" algn="just">
              <a:buFont typeface="Arial" panose="020B0604020202020204" pitchFamily="34" charset="0"/>
              <a:buChar char="•"/>
            </a:pPr>
            <a:r>
              <a:rPr lang="es-MX" sz="1600" dirty="0" smtClean="0">
                <a:latin typeface="Cambria" panose="02040503050406030204" pitchFamily="18" charset="0"/>
                <a:ea typeface="Cambria" panose="02040503050406030204" pitchFamily="18" charset="0"/>
                <a:cs typeface="Times New Roman" panose="02020603050405020304" pitchFamily="18" charset="0"/>
              </a:rPr>
              <a:t> UTC  </a:t>
            </a:r>
            <a:r>
              <a:rPr lang="es-MX" sz="1600" dirty="0" smtClean="0">
                <a:solidFill>
                  <a:schemeClr val="accent3">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s-MX" sz="1600" dirty="0" smtClean="0">
                <a:latin typeface="Cambria" panose="02040503050406030204" pitchFamily="18" charset="0"/>
                <a:ea typeface="Cambria" panose="02040503050406030204" pitchFamily="18" charset="0"/>
                <a:cs typeface="Times New Roman" panose="02020603050405020304" pitchFamily="18" charset="0"/>
              </a:rPr>
              <a:t>Certificado de primaria </a:t>
            </a:r>
          </a:p>
          <a:p>
            <a:pPr marL="285750" indent="-285750" algn="just">
              <a:buFont typeface="Arial" panose="020B0604020202020204" pitchFamily="34" charset="0"/>
              <a:buChar char="•"/>
            </a:pPr>
            <a:r>
              <a:rPr lang="es-MX" sz="1600" dirty="0">
                <a:latin typeface="Cambria" panose="02040503050406030204" pitchFamily="18" charset="0"/>
                <a:ea typeface="Cambria" panose="02040503050406030204" pitchFamily="18" charset="0"/>
                <a:cs typeface="Times New Roman" panose="02020603050405020304" pitchFamily="18" charset="0"/>
              </a:rPr>
              <a:t> </a:t>
            </a:r>
            <a:r>
              <a:rPr lang="es-MX" sz="1600" dirty="0" smtClean="0">
                <a:latin typeface="Cambria" panose="02040503050406030204" pitchFamily="18" charset="0"/>
                <a:ea typeface="Cambria" panose="02040503050406030204" pitchFamily="18" charset="0"/>
                <a:cs typeface="Times New Roman" panose="02020603050405020304" pitchFamily="18" charset="0"/>
              </a:rPr>
              <a:t>CURP                                                                      UTC</a:t>
            </a:r>
          </a:p>
          <a:p>
            <a:pPr marL="285750" indent="-285750" algn="just">
              <a:buFont typeface="Arial" panose="020B0604020202020204" pitchFamily="34" charset="0"/>
              <a:buChar char="•"/>
            </a:pPr>
            <a:r>
              <a:rPr lang="es-MX" sz="1600" dirty="0">
                <a:latin typeface="Cambria" panose="02040503050406030204" pitchFamily="18" charset="0"/>
                <a:ea typeface="Cambria" panose="02040503050406030204" pitchFamily="18" charset="0"/>
                <a:cs typeface="Times New Roman" panose="02020603050405020304" pitchFamily="18" charset="0"/>
              </a:rPr>
              <a:t> </a:t>
            </a:r>
            <a:r>
              <a:rPr lang="es-MX" sz="1600" dirty="0" smtClean="0">
                <a:latin typeface="Cambria" panose="02040503050406030204" pitchFamily="18" charset="0"/>
                <a:ea typeface="Cambria" panose="02040503050406030204" pitchFamily="18" charset="0"/>
                <a:cs typeface="Times New Roman" panose="02020603050405020304" pitchFamily="18" charset="0"/>
              </a:rPr>
              <a:t>                                                                                 CURP</a:t>
            </a:r>
          </a:p>
          <a:p>
            <a:pPr lvl="0" algn="just"/>
            <a:endParaRPr lang="es-MX" sz="1600" dirty="0" smtClean="0">
              <a:latin typeface="Cambria" panose="02040503050406030204" pitchFamily="18" charset="0"/>
              <a:ea typeface="Cambria" panose="02040503050406030204" pitchFamily="18" charset="0"/>
              <a:cs typeface="Times New Roman" panose="02020603050405020304" pitchFamily="18" charset="0"/>
            </a:endParaRPr>
          </a:p>
          <a:p>
            <a:pPr lvl="0" algn="just"/>
            <a:endParaRPr lang="es-MX" sz="1600" dirty="0" smtClean="0">
              <a:latin typeface="Cambria" panose="02040503050406030204" pitchFamily="18" charset="0"/>
              <a:ea typeface="Cambria" panose="02040503050406030204" pitchFamily="18" charset="0"/>
              <a:cs typeface="Times New Roman" panose="02020603050405020304" pitchFamily="18" charset="0"/>
            </a:endParaRPr>
          </a:p>
          <a:p>
            <a:pPr marL="285750" lvl="0" indent="-285750" algn="just">
              <a:buFont typeface="Arial" panose="020B0604020202020204" pitchFamily="34" charset="0"/>
              <a:buChar char="•"/>
            </a:pPr>
            <a:r>
              <a:rPr lang="es-MX" sz="1600" b="1" dirty="0" smtClean="0">
                <a:latin typeface="Cambria" panose="02040503050406030204" pitchFamily="18" charset="0"/>
                <a:ea typeface="Cambria" panose="02040503050406030204" pitchFamily="18" charset="0"/>
                <a:cs typeface="Times New Roman" panose="02020603050405020304" pitchFamily="18" charset="0"/>
              </a:rPr>
              <a:t>Nota.- </a:t>
            </a:r>
            <a:r>
              <a:rPr lang="es-MX" sz="1600" dirty="0" smtClean="0">
                <a:latin typeface="Cambria" panose="02040503050406030204" pitchFamily="18" charset="0"/>
                <a:ea typeface="Cambria" panose="02040503050406030204" pitchFamily="18" charset="0"/>
                <a:cs typeface="Times New Roman" panose="02020603050405020304" pitchFamily="18" charset="0"/>
              </a:rPr>
              <a:t>En caso de contar con boletas de grados de estudios aprobados y se les aplicó equivalencia, se anexarán al expediente digital.</a:t>
            </a:r>
          </a:p>
          <a:p>
            <a:pPr marL="285750" lvl="0" indent="-285750" algn="just">
              <a:buFont typeface="Arial" panose="020B0604020202020204" pitchFamily="34" charset="0"/>
              <a:buChar char="•"/>
            </a:pPr>
            <a:endParaRPr lang="es-MX" sz="1600" dirty="0" smtClean="0">
              <a:latin typeface="Cambria" panose="02040503050406030204" pitchFamily="18" charset="0"/>
              <a:ea typeface="Cambria" panose="02040503050406030204" pitchFamily="18" charset="0"/>
              <a:cs typeface="Times New Roman" panose="02020603050405020304" pitchFamily="18" charset="0"/>
            </a:endParaRPr>
          </a:p>
          <a:p>
            <a:pPr marL="285750" lvl="0" indent="-285750" algn="just">
              <a:buFont typeface="Wingdings" panose="05000000000000000000" pitchFamily="2" charset="2"/>
              <a:buChar char="§"/>
            </a:pPr>
            <a:r>
              <a:rPr lang="es-MX" sz="1600" b="1" dirty="0" smtClean="0">
                <a:latin typeface="Cambria" panose="02040503050406030204" pitchFamily="18" charset="0"/>
                <a:ea typeface="Cambria" panose="02040503050406030204" pitchFamily="18" charset="0"/>
                <a:cs typeface="Times New Roman" panose="02020603050405020304" pitchFamily="18" charset="0"/>
              </a:rPr>
              <a:t>En el caso de concluir primaria y continuar con secundaria en el INEA, deberán digitalizar en el sistema el certificado y eliminar la leyenda “certificado primaria INEA en trámite.”(Antes de que se vuelva UCN de secundaria)</a:t>
            </a:r>
            <a:endParaRPr lang="es-MX" sz="1600" b="1" dirty="0">
              <a:latin typeface="Cambria" panose="02040503050406030204" pitchFamily="18" charset="0"/>
              <a:ea typeface="Cambria" panose="02040503050406030204" pitchFamily="18" charset="0"/>
              <a:cs typeface="Times New Roman" panose="02020603050405020304" pitchFamily="18" charset="0"/>
            </a:endParaRPr>
          </a:p>
          <a:p>
            <a:pPr algn="just">
              <a:spcAft>
                <a:spcPts val="0"/>
              </a:spcAft>
            </a:pPr>
            <a:endParaRPr lang="es-MX" dirty="0" smtClean="0"/>
          </a:p>
          <a:p>
            <a:pPr lvl="0"/>
            <a:endParaRPr lang="es-MX" b="1" dirty="0" smtClean="0"/>
          </a:p>
          <a:p>
            <a:pPr lvl="0"/>
            <a:endParaRPr lang="es-MX" dirty="0"/>
          </a:p>
        </p:txBody>
      </p:sp>
    </p:spTree>
    <p:extLst>
      <p:ext uri="{BB962C8B-B14F-4D97-AF65-F5344CB8AC3E}">
        <p14:creationId xmlns:p14="http://schemas.microsoft.com/office/powerpoint/2010/main" val="8175035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3737" cy="6858000"/>
          </a:xfrm>
          <a:prstGeom prst="rect">
            <a:avLst/>
          </a:prstGeom>
        </p:spPr>
      </p:pic>
      <p:pic>
        <p:nvPicPr>
          <p:cNvPr id="5" name="Marcador de contenid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980728"/>
            <a:ext cx="8380717" cy="3744416"/>
          </a:xfrm>
        </p:spPr>
      </p:pic>
    </p:spTree>
    <p:extLst>
      <p:ext uri="{BB962C8B-B14F-4D97-AF65-F5344CB8AC3E}">
        <p14:creationId xmlns:p14="http://schemas.microsoft.com/office/powerpoint/2010/main" val="338008194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9"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3737" cy="6858000"/>
          </a:xfrm>
          <a:prstGeom prst="rect">
            <a:avLst/>
          </a:prstGeom>
        </p:spPr>
      </p:pic>
      <p:pic>
        <p:nvPicPr>
          <p:cNvPr id="10" name="Marcador de contenido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9032" y="1902296"/>
            <a:ext cx="4029111" cy="3053408"/>
          </a:xfr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3511" y="1961871"/>
            <a:ext cx="4002001" cy="2934257"/>
          </a:xfrm>
          <a:prstGeom prst="rect">
            <a:avLst/>
          </a:prstGeom>
        </p:spPr>
      </p:pic>
      <p:sp>
        <p:nvSpPr>
          <p:cNvPr id="12" name="CuadroTexto 11"/>
          <p:cNvSpPr txBox="1"/>
          <p:nvPr/>
        </p:nvSpPr>
        <p:spPr>
          <a:xfrm>
            <a:off x="1259451" y="1408193"/>
            <a:ext cx="2448272" cy="369332"/>
          </a:xfrm>
          <a:prstGeom prst="rect">
            <a:avLst/>
          </a:prstGeom>
          <a:noFill/>
        </p:spPr>
        <p:txBody>
          <a:bodyPr wrap="square" rtlCol="0">
            <a:spAutoFit/>
          </a:bodyPr>
          <a:lstStyle/>
          <a:p>
            <a:r>
              <a:rPr lang="es-MX" dirty="0" smtClean="0"/>
              <a:t>Documento correcto</a:t>
            </a:r>
            <a:endParaRPr lang="es-MX" dirty="0"/>
          </a:p>
        </p:txBody>
      </p:sp>
      <p:sp>
        <p:nvSpPr>
          <p:cNvPr id="13" name="CuadroTexto 12"/>
          <p:cNvSpPr txBox="1"/>
          <p:nvPr/>
        </p:nvSpPr>
        <p:spPr>
          <a:xfrm>
            <a:off x="6012160" y="1417639"/>
            <a:ext cx="2448272" cy="369332"/>
          </a:xfrm>
          <a:prstGeom prst="rect">
            <a:avLst/>
          </a:prstGeom>
          <a:noFill/>
        </p:spPr>
        <p:txBody>
          <a:bodyPr wrap="square" rtlCol="0">
            <a:spAutoFit/>
          </a:bodyPr>
          <a:lstStyle/>
          <a:p>
            <a:r>
              <a:rPr lang="es-MX" dirty="0" smtClean="0"/>
              <a:t>Documento incorrecto</a:t>
            </a:r>
            <a:endParaRPr lang="es-MX" dirty="0"/>
          </a:p>
        </p:txBody>
      </p:sp>
    </p:spTree>
    <p:extLst>
      <p:ext uri="{BB962C8B-B14F-4D97-AF65-F5344CB8AC3E}">
        <p14:creationId xmlns:p14="http://schemas.microsoft.com/office/powerpoint/2010/main" val="219845857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21"/>
            <a:ext cx="9153737" cy="6858000"/>
          </a:xfrm>
          <a:prstGeom prst="rect">
            <a:avLst/>
          </a:prstGeom>
        </p:spPr>
      </p:pic>
      <p:sp>
        <p:nvSpPr>
          <p:cNvPr id="5" name="Rectángulo 4"/>
          <p:cNvSpPr/>
          <p:nvPr/>
        </p:nvSpPr>
        <p:spPr>
          <a:xfrm>
            <a:off x="611560" y="692696"/>
            <a:ext cx="8424936" cy="5262979"/>
          </a:xfrm>
          <a:prstGeom prst="rect">
            <a:avLst/>
          </a:prstGeom>
        </p:spPr>
        <p:txBody>
          <a:bodyPr wrap="square">
            <a:spAutoFit/>
          </a:bodyPr>
          <a:lstStyle/>
          <a:p>
            <a:pPr marL="285750" lvl="0" indent="-285750" algn="just">
              <a:buFont typeface="Wingdings" panose="05000000000000000000" pitchFamily="2" charset="2"/>
              <a:buChar char="§"/>
            </a:pPr>
            <a:endParaRPr lang="es-MX" sz="2000" b="1" dirty="0" smtClean="0">
              <a:latin typeface="Cambria" panose="02040503050406030204" pitchFamily="18" charset="0"/>
              <a:ea typeface="Cambria" panose="02040503050406030204" pitchFamily="18" charset="0"/>
              <a:cs typeface="Times New Roman" panose="02020603050405020304" pitchFamily="18" charset="0"/>
            </a:endParaRPr>
          </a:p>
          <a:p>
            <a:pPr marL="285750" lvl="0" indent="-285750" algn="just">
              <a:buFont typeface="Wingdings" panose="05000000000000000000" pitchFamily="2" charset="2"/>
              <a:buChar char="§"/>
            </a:pPr>
            <a:r>
              <a:rPr lang="es-MX" sz="2000" b="1" dirty="0" smtClean="0">
                <a:latin typeface="Cambria" panose="02040503050406030204" pitchFamily="18" charset="0"/>
                <a:ea typeface="Cambria" panose="02040503050406030204" pitchFamily="18" charset="0"/>
                <a:cs typeface="Times New Roman" panose="02020603050405020304" pitchFamily="18" charset="0"/>
              </a:rPr>
              <a:t>EXPEDIENTE </a:t>
            </a:r>
            <a:r>
              <a:rPr lang="es-MX" sz="2000" b="1" dirty="0">
                <a:latin typeface="Cambria" panose="02040503050406030204" pitchFamily="18" charset="0"/>
                <a:ea typeface="Cambria" panose="02040503050406030204" pitchFamily="18" charset="0"/>
                <a:cs typeface="Times New Roman" panose="02020603050405020304" pitchFamily="18" charset="0"/>
              </a:rPr>
              <a:t>PARA </a:t>
            </a:r>
            <a:r>
              <a:rPr lang="es-MX" sz="2000" b="1" dirty="0" smtClean="0">
                <a:latin typeface="Cambria" panose="02040503050406030204" pitchFamily="18" charset="0"/>
                <a:ea typeface="Cambria" panose="02040503050406030204" pitchFamily="18" charset="0"/>
                <a:cs typeface="Times New Roman" panose="02020603050405020304" pitchFamily="18" charset="0"/>
              </a:rPr>
              <a:t>CERTIFICACIÓN (DUPLICADO) </a:t>
            </a:r>
            <a:r>
              <a:rPr lang="es-MX" sz="1400" dirty="0" smtClean="0">
                <a:latin typeface="Cambria" panose="02040503050406030204" pitchFamily="18" charset="0"/>
                <a:ea typeface="Cambria" panose="02040503050406030204" pitchFamily="18" charset="0"/>
                <a:cs typeface="Times New Roman" panose="02020603050405020304" pitchFamily="18" charset="0"/>
              </a:rPr>
              <a:t>años anteriores al 2018</a:t>
            </a:r>
          </a:p>
          <a:p>
            <a:pPr marL="285750" lvl="0" indent="-285750" algn="just">
              <a:buFont typeface="Wingdings" panose="05000000000000000000" pitchFamily="2" charset="2"/>
              <a:buChar char="§"/>
            </a:pPr>
            <a:endParaRPr lang="es-MX" sz="1400" dirty="0">
              <a:latin typeface="Cambria" panose="02040503050406030204" pitchFamily="18" charset="0"/>
              <a:ea typeface="Cambria" panose="02040503050406030204" pitchFamily="18" charset="0"/>
              <a:cs typeface="Times New Roman" panose="02020603050405020304" pitchFamily="18" charset="0"/>
            </a:endParaRPr>
          </a:p>
          <a:p>
            <a:pPr marL="285750" lvl="0" indent="-285750" algn="just">
              <a:buFont typeface="Wingdings" panose="05000000000000000000" pitchFamily="2" charset="2"/>
              <a:buChar char="§"/>
            </a:pPr>
            <a:endParaRPr lang="es-MX" sz="1400" dirty="0" smtClean="0">
              <a:latin typeface="Cambria" panose="02040503050406030204" pitchFamily="18" charset="0"/>
              <a:ea typeface="Cambria" panose="02040503050406030204" pitchFamily="18" charset="0"/>
              <a:cs typeface="Times New Roman" panose="02020603050405020304" pitchFamily="18" charset="0"/>
            </a:endParaRPr>
          </a:p>
          <a:p>
            <a:pPr marL="285750" lvl="0" indent="-285750" algn="just">
              <a:buFont typeface="Wingdings" panose="05000000000000000000" pitchFamily="2" charset="2"/>
              <a:buChar char="§"/>
            </a:pPr>
            <a:endParaRPr lang="es-MX" sz="1400" dirty="0" smtClean="0">
              <a:latin typeface="Cambria" panose="02040503050406030204" pitchFamily="18" charset="0"/>
              <a:ea typeface="Cambria" panose="02040503050406030204" pitchFamily="18" charset="0"/>
              <a:cs typeface="Times New Roman" panose="02020603050405020304" pitchFamily="18" charset="0"/>
            </a:endParaRPr>
          </a:p>
          <a:p>
            <a:pPr lvl="0"/>
            <a:r>
              <a:rPr lang="es-MX" sz="1600" dirty="0" smtClean="0">
                <a:latin typeface="Cambria" panose="02040503050406030204" pitchFamily="18" charset="0"/>
                <a:ea typeface="Cambria" panose="02040503050406030204" pitchFamily="18" charset="0"/>
                <a:cs typeface="Times New Roman" panose="02020603050405020304" pitchFamily="18" charset="0"/>
              </a:rPr>
              <a:t>          </a:t>
            </a:r>
            <a:r>
              <a:rPr lang="es-MX" sz="1600" b="1" dirty="0" smtClean="0">
                <a:latin typeface="Cambria" panose="02040503050406030204" pitchFamily="18" charset="0"/>
                <a:ea typeface="Cambria" panose="02040503050406030204" pitchFamily="18" charset="0"/>
                <a:cs typeface="Times New Roman" panose="02020603050405020304" pitchFamily="18" charset="0"/>
              </a:rPr>
              <a:t>P </a:t>
            </a:r>
            <a:r>
              <a:rPr lang="es-MX" sz="1600" b="1" dirty="0">
                <a:latin typeface="Cambria" panose="02040503050406030204" pitchFamily="18" charset="0"/>
                <a:ea typeface="Cambria" panose="02040503050406030204" pitchFamily="18" charset="0"/>
                <a:cs typeface="Times New Roman" panose="02020603050405020304" pitchFamily="18" charset="0"/>
              </a:rPr>
              <a:t>R I M A R I A                                                     </a:t>
            </a:r>
            <a:r>
              <a:rPr lang="es-MX" sz="1600" b="1" dirty="0" smtClean="0">
                <a:latin typeface="Cambria" panose="02040503050406030204" pitchFamily="18" charset="0"/>
                <a:ea typeface="Cambria" panose="02040503050406030204" pitchFamily="18" charset="0"/>
                <a:cs typeface="Times New Roman" panose="02020603050405020304" pitchFamily="18" charset="0"/>
              </a:rPr>
              <a:t>                     SECUNDARIA</a:t>
            </a:r>
          </a:p>
          <a:p>
            <a:pPr lvl="0"/>
            <a:endParaRPr lang="es-MX" sz="1600" dirty="0">
              <a:latin typeface="Cambria" panose="02040503050406030204" pitchFamily="18" charset="0"/>
              <a:ea typeface="Cambria" panose="02040503050406030204" pitchFamily="18" charset="0"/>
              <a:cs typeface="Times New Roman" panose="02020603050405020304" pitchFamily="18" charset="0"/>
            </a:endParaRPr>
          </a:p>
          <a:p>
            <a:pPr marL="285750" lvl="0" indent="-285750">
              <a:buFont typeface="Arial" panose="020B0604020202020204" pitchFamily="34" charset="0"/>
              <a:buChar char="•"/>
            </a:pPr>
            <a:r>
              <a:rPr lang="es-MX" sz="1600" dirty="0">
                <a:latin typeface="Cambria" panose="02040503050406030204" pitchFamily="18" charset="0"/>
                <a:ea typeface="Cambria" panose="02040503050406030204" pitchFamily="18" charset="0"/>
                <a:cs typeface="Times New Roman" panose="02020603050405020304" pitchFamily="18" charset="0"/>
              </a:rPr>
              <a:t>Registro del beneficiario                             </a:t>
            </a:r>
            <a:r>
              <a:rPr lang="es-MX" sz="1600" dirty="0" smtClean="0">
                <a:latin typeface="Cambria" panose="02040503050406030204" pitchFamily="18" charset="0"/>
                <a:ea typeface="Cambria" panose="02040503050406030204" pitchFamily="18" charset="0"/>
                <a:cs typeface="Times New Roman" panose="02020603050405020304" pitchFamily="18" charset="0"/>
              </a:rPr>
              <a:t>              </a:t>
            </a:r>
            <a:r>
              <a:rPr lang="es-MX" sz="1600" dirty="0">
                <a:latin typeface="Cambria" panose="02040503050406030204" pitchFamily="18" charset="0"/>
                <a:ea typeface="Cambria" panose="02040503050406030204" pitchFamily="18" charset="0"/>
                <a:cs typeface="Times New Roman" panose="02020603050405020304" pitchFamily="18" charset="0"/>
              </a:rPr>
              <a:t>Registro del beneficiario</a:t>
            </a:r>
          </a:p>
          <a:p>
            <a:pPr marL="285750" indent="-285750">
              <a:buFont typeface="Arial" panose="020B0604020202020204" pitchFamily="34" charset="0"/>
              <a:buChar char="•"/>
            </a:pPr>
            <a:r>
              <a:rPr lang="es-MX" sz="1600" dirty="0">
                <a:latin typeface="Cambria" panose="02040503050406030204" pitchFamily="18" charset="0"/>
                <a:ea typeface="Cambria" panose="02040503050406030204" pitchFamily="18" charset="0"/>
                <a:cs typeface="Times New Roman" panose="02020603050405020304" pitchFamily="18" charset="0"/>
              </a:rPr>
              <a:t>Fotografía digital                                            </a:t>
            </a:r>
            <a:r>
              <a:rPr lang="es-MX" sz="1600" dirty="0" smtClean="0">
                <a:latin typeface="Cambria" panose="02040503050406030204" pitchFamily="18" charset="0"/>
                <a:ea typeface="Cambria" panose="02040503050406030204" pitchFamily="18" charset="0"/>
                <a:cs typeface="Times New Roman" panose="02020603050405020304" pitchFamily="18" charset="0"/>
              </a:rPr>
              <a:t>             </a:t>
            </a:r>
            <a:r>
              <a:rPr lang="es-MX" sz="1600" dirty="0">
                <a:latin typeface="Cambria" panose="02040503050406030204" pitchFamily="18" charset="0"/>
                <a:ea typeface="Cambria" panose="02040503050406030204" pitchFamily="18" charset="0"/>
                <a:cs typeface="Times New Roman" panose="02020603050405020304" pitchFamily="18" charset="0"/>
              </a:rPr>
              <a:t>Fotografía digital  </a:t>
            </a:r>
            <a:r>
              <a:rPr lang="es-MX" sz="1600" dirty="0" smtClean="0">
                <a:latin typeface="Cambria" panose="02040503050406030204" pitchFamily="18" charset="0"/>
                <a:ea typeface="Cambria" panose="02040503050406030204" pitchFamily="18" charset="0"/>
                <a:cs typeface="Times New Roman" panose="02020603050405020304" pitchFamily="18" charset="0"/>
              </a:rPr>
              <a:t>                                                              </a:t>
            </a:r>
            <a:endParaRPr lang="es-MX" sz="1600" dirty="0">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Arial" panose="020B0604020202020204" pitchFamily="34" charset="0"/>
              <a:buChar char="•"/>
            </a:pPr>
            <a:r>
              <a:rPr lang="es-MX" sz="1600" dirty="0">
                <a:latin typeface="Cambria" panose="02040503050406030204" pitchFamily="18" charset="0"/>
                <a:ea typeface="Cambria" panose="02040503050406030204" pitchFamily="18" charset="0"/>
                <a:cs typeface="Times New Roman" panose="02020603050405020304" pitchFamily="18" charset="0"/>
              </a:rPr>
              <a:t>Acta de nacimiento o </a:t>
            </a:r>
            <a:r>
              <a:rPr lang="es-MX" sz="1600" dirty="0" smtClean="0">
                <a:latin typeface="Cambria" panose="02040503050406030204" pitchFamily="18" charset="0"/>
                <a:ea typeface="Cambria" panose="02040503050406030204" pitchFamily="18" charset="0"/>
                <a:cs typeface="Times New Roman" panose="02020603050405020304" pitchFamily="18" charset="0"/>
              </a:rPr>
              <a:t>curp                                        Acta de nacimiento o curp</a:t>
            </a:r>
          </a:p>
          <a:p>
            <a:pPr marL="285750" indent="-285750">
              <a:buFont typeface="Arial" panose="020B0604020202020204" pitchFamily="34" charset="0"/>
              <a:buChar char="•"/>
            </a:pPr>
            <a:r>
              <a:rPr lang="es-MX" sz="1600" dirty="0" smtClean="0">
                <a:latin typeface="Cambria" panose="02040503050406030204" pitchFamily="18" charset="0"/>
                <a:ea typeface="Cambria" panose="02040503050406030204" pitchFamily="18" charset="0"/>
                <a:cs typeface="Times New Roman" panose="02020603050405020304" pitchFamily="18" charset="0"/>
              </a:rPr>
              <a:t>Tramite especial                                                          Certificado de primaria </a:t>
            </a:r>
          </a:p>
          <a:p>
            <a:r>
              <a:rPr lang="es-MX" sz="1600" dirty="0" smtClean="0">
                <a:latin typeface="Cambria" panose="02040503050406030204" pitchFamily="18" charset="0"/>
                <a:ea typeface="Cambria" panose="02040503050406030204" pitchFamily="18" charset="0"/>
                <a:cs typeface="Times New Roman" panose="02020603050405020304" pitchFamily="18" charset="0"/>
              </a:rPr>
              <a:t>                                                                                                 Tramite especial                                                                                                </a:t>
            </a:r>
          </a:p>
          <a:p>
            <a:endParaRPr lang="es-MX" sz="1600" dirty="0">
              <a:latin typeface="Cambria" panose="02040503050406030204" pitchFamily="18" charset="0"/>
              <a:ea typeface="Cambria" panose="02040503050406030204" pitchFamily="18" charset="0"/>
              <a:cs typeface="Times New Roman" panose="02020603050405020304" pitchFamily="18" charset="0"/>
            </a:endParaRPr>
          </a:p>
          <a:p>
            <a:endParaRPr lang="es-MX" sz="1600" dirty="0">
              <a:latin typeface="Cambria" panose="02040503050406030204" pitchFamily="18" charset="0"/>
              <a:ea typeface="Cambria" panose="02040503050406030204" pitchFamily="18" charset="0"/>
              <a:cs typeface="Times New Roman" panose="02020603050405020304" pitchFamily="18" charset="0"/>
            </a:endParaRPr>
          </a:p>
          <a:p>
            <a:r>
              <a:rPr lang="es-MX" sz="1600" b="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NOTA: </a:t>
            </a:r>
          </a:p>
          <a:p>
            <a:endParaRPr lang="es-MX" sz="1600" b="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endParaRPr>
          </a:p>
          <a:p>
            <a:pPr algn="just"/>
            <a:r>
              <a:rPr lang="es-MX" sz="1600" b="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Las certificaciones(duplicado) de los beneficiarios a quienes se les emitió certificado a partir del año 2018, para su tramite únicamente requerirá enviar un oficio al departamento de acreditación realizando la solicitud del mismo y anexando el formato de trámite especial.</a:t>
            </a:r>
          </a:p>
          <a:p>
            <a:endParaRPr lang="es-MX" sz="1400"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87205369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MX"/>
          </a:p>
        </p:txBody>
      </p:sp>
      <p:sp>
        <p:nvSpPr>
          <p:cNvPr id="3" name="Subtítulo 2"/>
          <p:cNvSpPr>
            <a:spLocks noGrp="1"/>
          </p:cNvSpPr>
          <p:nvPr>
            <p:ph type="subTitle" idx="1"/>
          </p:nvPr>
        </p:nvSpPr>
        <p:spPr/>
        <p:txBody>
          <a:bodyPr/>
          <a:lstStyle/>
          <a:p>
            <a:endParaRPr lang="es-MX"/>
          </a:p>
        </p:txBody>
      </p:sp>
      <p:pic>
        <p:nvPicPr>
          <p:cNvPr id="4"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7" y="0"/>
            <a:ext cx="9153737" cy="6858000"/>
          </a:xfrm>
          <a:prstGeom prst="rect">
            <a:avLst/>
          </a:prstGeom>
        </p:spPr>
      </p:pic>
      <p:sp>
        <p:nvSpPr>
          <p:cNvPr id="5" name="Rectángulo 4"/>
          <p:cNvSpPr/>
          <p:nvPr/>
        </p:nvSpPr>
        <p:spPr>
          <a:xfrm>
            <a:off x="899592" y="1604655"/>
            <a:ext cx="7416824" cy="3648691"/>
          </a:xfrm>
          <a:prstGeom prst="rect">
            <a:avLst/>
          </a:prstGeom>
        </p:spPr>
        <p:txBody>
          <a:bodyPr wrap="square">
            <a:spAutoFit/>
          </a:bodyPr>
          <a:lstStyle/>
          <a:p>
            <a:pPr marL="285750" lvl="0" indent="-285750" algn="just">
              <a:lnSpc>
                <a:spcPct val="107000"/>
              </a:lnSpc>
              <a:spcAft>
                <a:spcPts val="0"/>
              </a:spcAft>
              <a:buFont typeface="Wingdings" panose="05000000000000000000" pitchFamily="2" charset="2"/>
              <a:buChar char="ü"/>
            </a:pPr>
            <a:r>
              <a:rPr lang="es-MX" dirty="0" smtClean="0">
                <a:latin typeface="Cambria" panose="02040503050406030204" pitchFamily="18" charset="0"/>
                <a:ea typeface="Cambria" panose="02040503050406030204" pitchFamily="18" charset="0"/>
              </a:rPr>
              <a:t>La coordinación de zona deberá de tramitar el certificado una ves que haya concluido nivel el beneficiario, para  esto se tienen 30 días naturales como marcan las reglas de operación.</a:t>
            </a:r>
          </a:p>
          <a:p>
            <a:pPr marL="285750" lvl="0" indent="-285750" algn="just">
              <a:lnSpc>
                <a:spcPct val="107000"/>
              </a:lnSpc>
              <a:spcAft>
                <a:spcPts val="0"/>
              </a:spcAft>
              <a:buFont typeface="Wingdings" panose="05000000000000000000" pitchFamily="2" charset="2"/>
              <a:buChar char="ü"/>
            </a:pPr>
            <a:endParaRPr lang="es-MX" dirty="0" smtClean="0">
              <a:latin typeface="Cambria" panose="02040503050406030204" pitchFamily="18" charset="0"/>
              <a:ea typeface="Cambria" panose="02040503050406030204" pitchFamily="18" charset="0"/>
            </a:endParaRPr>
          </a:p>
          <a:p>
            <a:pPr marL="285750" lvl="0" indent="-285750" algn="just">
              <a:lnSpc>
                <a:spcPct val="107000"/>
              </a:lnSpc>
              <a:spcAft>
                <a:spcPts val="0"/>
              </a:spcAft>
              <a:buFont typeface="Wingdings" panose="05000000000000000000" pitchFamily="2" charset="2"/>
              <a:buChar char="ü"/>
            </a:pPr>
            <a:r>
              <a:rPr lang="es-MX" dirty="0" smtClean="0">
                <a:solidFill>
                  <a:schemeClr val="accent6">
                    <a:lumMod val="75000"/>
                  </a:schemeClr>
                </a:solidFill>
                <a:latin typeface="Cambria" panose="02040503050406030204" pitchFamily="18" charset="0"/>
                <a:ea typeface="Cambria" panose="02040503050406030204" pitchFamily="18" charset="0"/>
              </a:rPr>
              <a:t>La coordinación de zona deberá hacer la entrega de los certificados recibidos a los beneficiarios en un periodo de </a:t>
            </a:r>
            <a:r>
              <a:rPr lang="es-MX" b="1" dirty="0" smtClean="0">
                <a:solidFill>
                  <a:schemeClr val="accent6">
                    <a:lumMod val="75000"/>
                  </a:schemeClr>
                </a:solidFill>
                <a:latin typeface="Cambria" panose="02040503050406030204" pitchFamily="18" charset="0"/>
                <a:ea typeface="Cambria" panose="02040503050406030204" pitchFamily="18" charset="0"/>
              </a:rPr>
              <a:t>30 días naturales posteriores a la emisión</a:t>
            </a:r>
            <a:r>
              <a:rPr lang="es-MX" dirty="0" smtClean="0">
                <a:solidFill>
                  <a:schemeClr val="accent6">
                    <a:lumMod val="75000"/>
                  </a:schemeClr>
                </a:solidFill>
                <a:latin typeface="Cambria" panose="02040503050406030204" pitchFamily="18" charset="0"/>
                <a:ea typeface="Cambria" panose="02040503050406030204" pitchFamily="18" charset="0"/>
              </a:rPr>
              <a:t> como marca los Lineamientos de control escolar frac 9.5.4.</a:t>
            </a:r>
            <a:endParaRPr lang="es-MX" dirty="0" smtClean="0">
              <a:latin typeface="Cambria" panose="02040503050406030204" pitchFamily="18" charset="0"/>
              <a:ea typeface="Cambria" panose="02040503050406030204" pitchFamily="18" charset="0"/>
            </a:endParaRPr>
          </a:p>
          <a:p>
            <a:pPr marL="285750" lvl="0" indent="-285750" algn="just">
              <a:lnSpc>
                <a:spcPct val="107000"/>
              </a:lnSpc>
              <a:spcAft>
                <a:spcPts val="0"/>
              </a:spcAft>
              <a:buFont typeface="Wingdings" panose="05000000000000000000" pitchFamily="2" charset="2"/>
              <a:buChar char="ü"/>
            </a:pPr>
            <a:endParaRPr lang="es-MX" dirty="0" smtClean="0">
              <a:latin typeface="Cambria" panose="02040503050406030204" pitchFamily="18" charset="0"/>
              <a:ea typeface="Cambria" panose="02040503050406030204" pitchFamily="18" charset="0"/>
            </a:endParaRPr>
          </a:p>
          <a:p>
            <a:pPr marL="285750" lvl="0" indent="-285750" algn="just">
              <a:lnSpc>
                <a:spcPct val="107000"/>
              </a:lnSpc>
              <a:spcAft>
                <a:spcPts val="0"/>
              </a:spcAft>
              <a:buFont typeface="Wingdings" panose="05000000000000000000" pitchFamily="2" charset="2"/>
              <a:buChar char="ü"/>
            </a:pPr>
            <a:r>
              <a:rPr lang="es-MX" dirty="0" smtClean="0">
                <a:latin typeface="Cambria" panose="02040503050406030204" pitchFamily="18" charset="0"/>
                <a:ea typeface="Cambria" panose="02040503050406030204" pitchFamily="18" charset="0"/>
              </a:rPr>
              <a:t> </a:t>
            </a:r>
            <a:r>
              <a:rPr lang="es-MX" dirty="0">
                <a:latin typeface="Cambria" panose="02040503050406030204" pitchFamily="18" charset="0"/>
                <a:ea typeface="Cambria" panose="02040503050406030204" pitchFamily="18" charset="0"/>
              </a:rPr>
              <a:t>A</a:t>
            </a:r>
            <a:r>
              <a:rPr lang="es-MX" dirty="0" smtClean="0">
                <a:latin typeface="Cambria" panose="02040503050406030204" pitchFamily="18" charset="0"/>
                <a:ea typeface="Cambria" panose="02040503050406030204" pitchFamily="18" charset="0"/>
              </a:rPr>
              <a:t>l siguiente mes la coordinación deberá entregar al Departamento de Acreditación los respectivos </a:t>
            </a:r>
            <a:r>
              <a:rPr lang="es-MX" b="1" dirty="0" smtClean="0">
                <a:latin typeface="Cambria" panose="02040503050406030204" pitchFamily="18" charset="0"/>
                <a:ea typeface="Cambria" panose="02040503050406030204" pitchFamily="18" charset="0"/>
              </a:rPr>
              <a:t>acuses debidamente </a:t>
            </a:r>
            <a:r>
              <a:rPr lang="es-MX" b="1" dirty="0" err="1" smtClean="0">
                <a:latin typeface="Cambria" panose="02040503050406030204" pitchFamily="18" charset="0"/>
                <a:ea typeface="Cambria" panose="02040503050406030204" pitchFamily="18" charset="0"/>
              </a:rPr>
              <a:t>requisitados</a:t>
            </a:r>
            <a:r>
              <a:rPr lang="es-MX" dirty="0" smtClean="0">
                <a:latin typeface="Cambria" panose="02040503050406030204" pitchFamily="18" charset="0"/>
                <a:ea typeface="Cambria" panose="02040503050406030204" pitchFamily="18" charset="0"/>
              </a:rPr>
              <a:t> una vez que se haya capturado y digitalizado en el sistema(SASA).   </a:t>
            </a:r>
            <a:endParaRPr lang="es-MX"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8192126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7" y="0"/>
            <a:ext cx="9153737" cy="6858000"/>
          </a:xfrm>
          <a:prstGeom prst="rect">
            <a:avLst/>
          </a:prstGeom>
        </p:spPr>
      </p:pic>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176439"/>
            <a:ext cx="3744416" cy="4923622"/>
          </a:xfr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8910" y="1145539"/>
            <a:ext cx="3742156" cy="4931323"/>
          </a:xfrm>
          <a:prstGeom prst="rect">
            <a:avLst/>
          </a:prstGeom>
        </p:spPr>
      </p:pic>
      <p:sp>
        <p:nvSpPr>
          <p:cNvPr id="8" name="CuadroTexto 7"/>
          <p:cNvSpPr txBox="1"/>
          <p:nvPr/>
        </p:nvSpPr>
        <p:spPr>
          <a:xfrm>
            <a:off x="1340812" y="755412"/>
            <a:ext cx="2808312" cy="369332"/>
          </a:xfrm>
          <a:prstGeom prst="rect">
            <a:avLst/>
          </a:prstGeom>
          <a:noFill/>
        </p:spPr>
        <p:txBody>
          <a:bodyPr wrap="square" rtlCol="0">
            <a:spAutoFit/>
          </a:bodyPr>
          <a:lstStyle/>
          <a:p>
            <a:r>
              <a:rPr lang="es-MX" dirty="0" smtClean="0"/>
              <a:t>ACUSE CORRECTO</a:t>
            </a:r>
            <a:endParaRPr lang="es-MX" dirty="0"/>
          </a:p>
        </p:txBody>
      </p:sp>
      <p:sp>
        <p:nvSpPr>
          <p:cNvPr id="9" name="CuadroTexto 8"/>
          <p:cNvSpPr txBox="1"/>
          <p:nvPr/>
        </p:nvSpPr>
        <p:spPr>
          <a:xfrm>
            <a:off x="5720447" y="773185"/>
            <a:ext cx="2808312" cy="369332"/>
          </a:xfrm>
          <a:prstGeom prst="rect">
            <a:avLst/>
          </a:prstGeom>
          <a:noFill/>
        </p:spPr>
        <p:txBody>
          <a:bodyPr wrap="square" rtlCol="0">
            <a:spAutoFit/>
          </a:bodyPr>
          <a:lstStyle/>
          <a:p>
            <a:r>
              <a:rPr lang="es-MX" dirty="0" smtClean="0"/>
              <a:t>ACUSE INCORRECTO</a:t>
            </a:r>
            <a:endParaRPr lang="es-MX" dirty="0"/>
          </a:p>
        </p:txBody>
      </p:sp>
    </p:spTree>
    <p:extLst>
      <p:ext uri="{BB962C8B-B14F-4D97-AF65-F5344CB8AC3E}">
        <p14:creationId xmlns:p14="http://schemas.microsoft.com/office/powerpoint/2010/main" val="187744705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2903</TotalTime>
  <Words>1283</Words>
  <Application>Microsoft Office PowerPoint</Application>
  <PresentationFormat>Presentación en pantalla (4:3)</PresentationFormat>
  <Paragraphs>156</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Calibri</vt:lpstr>
      <vt:lpstr>Cambria</vt:lpstr>
      <vt:lpstr>Castellar</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CANCELACIÓN DE CERTIFICADOS DIGITALES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Lenin Miguel</cp:lastModifiedBy>
  <cp:revision>226</cp:revision>
  <cp:lastPrinted>2018-09-03T15:07:05Z</cp:lastPrinted>
  <dcterms:created xsi:type="dcterms:W3CDTF">2017-02-08T20:06:46Z</dcterms:created>
  <dcterms:modified xsi:type="dcterms:W3CDTF">2020-02-05T23:17:35Z</dcterms:modified>
</cp:coreProperties>
</file>