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6" r:id="rId2"/>
    <p:sldId id="308" r:id="rId3"/>
    <p:sldId id="332" r:id="rId4"/>
    <p:sldId id="312" r:id="rId5"/>
    <p:sldId id="309" r:id="rId6"/>
    <p:sldId id="330" r:id="rId7"/>
    <p:sldId id="331" r:id="rId8"/>
  </p:sldIdLst>
  <p:sldSz cx="9144000" cy="6858000" type="screen4x3"/>
  <p:notesSz cx="7016750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0" clrIdx="0">
    <p:extLst>
      <p:ext uri="{19B8F6BF-5375-455C-9EA6-DF929625EA0E}">
        <p15:presenceInfo xmlns:p15="http://schemas.microsoft.com/office/powerpoint/2012/main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B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0591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4536" y="0"/>
            <a:ext cx="3040591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AC2656E-BF36-4BCC-9926-7C8CD16E0EDF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80005"/>
            <a:ext cx="561340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0591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4536" y="8842031"/>
            <a:ext cx="3040591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5FF8AC6-F48B-40BB-B230-F3927A367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0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11241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03078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1805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03944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39858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44302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66040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15703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67246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35265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27783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DF81-4308-4268-855F-D452F93078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8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737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03648" y="1203484"/>
            <a:ext cx="6696744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COORDINACIÓN DE SERVICIOS EDUCATIVOS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588536" y="2038494"/>
            <a:ext cx="5976664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 DE ACREDITACIÓN Y CERTIFICACIÓN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PROCESOS Y LINEAMIENTOS 2020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76256" y="5877272"/>
            <a:ext cx="187220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FEBRERO 2020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396725"/>
            <a:ext cx="4032448" cy="28861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50530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737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39552" y="908720"/>
            <a:ext cx="8496944" cy="7534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DEPARTAMENTO DE ACREDITACIÓN: 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solidFill>
                  <a:srgbClr val="11BD15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PROCESOS DE INCORPORACIÓN DE EDUCANDOS</a:t>
            </a:r>
            <a:endParaRPr lang="es-MX" b="1" dirty="0" smtClean="0">
              <a:solidFill>
                <a:srgbClr val="11BD15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b="1" dirty="0" smtClean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REQUISITOS DE INSCRIPCIÓN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3.3 Beneficiarios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3.3.1 Requisitos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Formato del registro de beneficiario debidamente requisitado por ambos lados  (formato reciente)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Fotografía digital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Curp</a:t>
            </a:r>
            <a:endParaRPr lang="es-MX" b="1" dirty="0" smtClean="0">
              <a:solidFill>
                <a:schemeClr val="tx2">
                  <a:lumMod val="75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Certificado de primaria en caso de secundaria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s-MX" b="1" dirty="0">
              <a:solidFill>
                <a:schemeClr val="tx2">
                  <a:lumMod val="75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Todos los beneficiarios que se incorporen a primaria o secundaria deberán presentar el EXAMEN DIAGNOSTICO con el fin de reconocer y acreditar las habilidades y los conocimientos adquiridos a lo largo de la vida.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b="1" dirty="0">
              <a:solidFill>
                <a:schemeClr val="accent2">
                  <a:lumMod val="75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También deberán presentar EXAMEN DIAGNOSTICO los beneficiarios reincorporados en primaria o secundaria según el tipo de población que se trate.</a:t>
            </a:r>
          </a:p>
          <a:p>
            <a:pPr>
              <a:lnSpc>
                <a:spcPct val="107000"/>
              </a:lnSpc>
            </a:pPr>
            <a:endParaRPr lang="es-MX" sz="16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6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16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16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16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16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s-MX" sz="16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522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1" y="-30511"/>
            <a:ext cx="9168002" cy="7101408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9552" y="908720"/>
            <a:ext cx="8496944" cy="797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s-MX" sz="2000" b="1" dirty="0" smtClean="0">
                <a:solidFill>
                  <a:srgbClr val="11BD15"/>
                </a:solidFill>
                <a:latin typeface="Castellar" panose="020A0402060406010301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EXAMEN DIAGNÓSTICO</a:t>
            </a:r>
            <a:r>
              <a:rPr lang="es-MX" sz="2000" b="1" dirty="0" smtClean="0">
                <a:solidFill>
                  <a:srgbClr val="11BD15"/>
                </a:solidFill>
                <a:effectLst/>
                <a:latin typeface="Castellar" panose="020A0402060406010301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s-MX" sz="1400" dirty="0">
              <a:latin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2"/>
                </a:solidFill>
              </a:rPr>
              <a:t>Nuevos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Obligatorio</a:t>
            </a:r>
          </a:p>
          <a:p>
            <a:endParaRPr lang="es-MX" b="1" dirty="0">
              <a:solidFill>
                <a:schemeClr val="tx2"/>
              </a:solidFill>
            </a:endParaRPr>
          </a:p>
          <a:p>
            <a:r>
              <a:rPr lang="es-MX" b="1" dirty="0">
                <a:solidFill>
                  <a:srgbClr val="00B050"/>
                </a:solidFill>
              </a:rPr>
              <a:t>Opcional:</a:t>
            </a:r>
          </a:p>
          <a:p>
            <a:r>
              <a:rPr lang="es-MX" b="1" dirty="0">
                <a:solidFill>
                  <a:schemeClr val="tx2"/>
                </a:solidFill>
              </a:rPr>
              <a:t>•10-14</a:t>
            </a:r>
          </a:p>
          <a:p>
            <a:r>
              <a:rPr lang="es-MX" b="1" dirty="0">
                <a:solidFill>
                  <a:schemeClr val="tx2"/>
                </a:solidFill>
              </a:rPr>
              <a:t>•Ciegos y débiles visuales</a:t>
            </a:r>
          </a:p>
          <a:p>
            <a:r>
              <a:rPr lang="es-MX" b="1" dirty="0">
                <a:solidFill>
                  <a:schemeClr val="tx2"/>
                </a:solidFill>
              </a:rPr>
              <a:t>•Dispensas de </a:t>
            </a:r>
            <a:r>
              <a:rPr lang="es-MX" b="1" dirty="0" smtClean="0">
                <a:solidFill>
                  <a:schemeClr val="tx2"/>
                </a:solidFill>
              </a:rPr>
              <a:t>edad</a:t>
            </a:r>
            <a:endParaRPr lang="es-MX" dirty="0"/>
          </a:p>
          <a:p>
            <a:r>
              <a:rPr lang="es-MX" b="1" dirty="0">
                <a:solidFill>
                  <a:schemeClr val="accent2"/>
                </a:solidFill>
              </a:rPr>
              <a:t>Reincorporados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Obligatorio:</a:t>
            </a:r>
          </a:p>
          <a:p>
            <a:r>
              <a:rPr lang="es-ES" b="1" dirty="0" smtClean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si el educando debe más de 4 módulos para ser </a:t>
            </a:r>
            <a:r>
              <a:rPr lang="es-ES" b="1" dirty="0" smtClean="0">
                <a:solidFill>
                  <a:schemeClr val="tx2"/>
                </a:solidFill>
              </a:rPr>
              <a:t>UCN</a:t>
            </a:r>
          </a:p>
          <a:p>
            <a:endParaRPr lang="es-ES" b="1" dirty="0">
              <a:solidFill>
                <a:schemeClr val="tx2"/>
              </a:solidFill>
            </a:endParaRPr>
          </a:p>
          <a:p>
            <a:r>
              <a:rPr lang="es-MX" b="1" dirty="0" smtClean="0">
                <a:solidFill>
                  <a:srgbClr val="00B050"/>
                </a:solidFill>
              </a:rPr>
              <a:t>Opcional:</a:t>
            </a:r>
          </a:p>
          <a:p>
            <a:r>
              <a:rPr lang="es-MX" b="1" dirty="0" smtClean="0">
                <a:solidFill>
                  <a:schemeClr val="tx2"/>
                </a:solidFill>
              </a:rPr>
              <a:t> </a:t>
            </a:r>
            <a:r>
              <a:rPr lang="es-MX" b="1" dirty="0">
                <a:solidFill>
                  <a:schemeClr val="tx2"/>
                </a:solidFill>
              </a:rPr>
              <a:t>si debe 4 o menos módulos para ser UCN</a:t>
            </a:r>
          </a:p>
          <a:p>
            <a:r>
              <a:rPr lang="es-ES" b="1" dirty="0">
                <a:solidFill>
                  <a:schemeClr val="tx2"/>
                </a:solidFill>
              </a:rPr>
              <a:t>Aplica para inactivos y bajas del cierre, no baja </a:t>
            </a:r>
            <a:r>
              <a:rPr lang="es-ES" b="1" dirty="0" smtClean="0">
                <a:solidFill>
                  <a:schemeClr val="tx2"/>
                </a:solidFill>
              </a:rPr>
              <a:t>manual</a:t>
            </a:r>
          </a:p>
          <a:p>
            <a:endParaRPr lang="es-ES" b="1" dirty="0">
              <a:solidFill>
                <a:schemeClr val="tx2"/>
              </a:solidFill>
            </a:endParaRPr>
          </a:p>
          <a:p>
            <a:r>
              <a:rPr lang="es-MX" b="1" dirty="0">
                <a:solidFill>
                  <a:schemeClr val="accent2"/>
                </a:solidFill>
              </a:rPr>
              <a:t>Consideraciones</a:t>
            </a:r>
          </a:p>
          <a:p>
            <a:r>
              <a:rPr lang="es-MX" b="1" dirty="0">
                <a:solidFill>
                  <a:schemeClr val="tx2"/>
                </a:solidFill>
              </a:rPr>
              <a:t>Debe acreditar ED 1 para presentar ED 2 y ED3</a:t>
            </a:r>
          </a:p>
          <a:p>
            <a:r>
              <a:rPr lang="es-ES" b="1" dirty="0">
                <a:solidFill>
                  <a:schemeClr val="tx2"/>
                </a:solidFill>
              </a:rPr>
              <a:t>Si tiene todos los módulos acreditados, ya no se muestra el ED</a:t>
            </a:r>
          </a:p>
          <a:p>
            <a:r>
              <a:rPr lang="es-ES" b="1" dirty="0">
                <a:solidFill>
                  <a:schemeClr val="tx2"/>
                </a:solidFill>
              </a:rPr>
              <a:t>Si es avanzado y presenta boleta de 1 y 2, solo presenta ED 6</a:t>
            </a:r>
            <a:endParaRPr lang="es-MX" b="1" dirty="0" smtClean="0">
              <a:solidFill>
                <a:schemeClr val="tx2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s-MX" sz="1600" b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6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16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16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16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16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s-MX" sz="16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105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" y="0"/>
            <a:ext cx="9153737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01770" y="1158830"/>
            <a:ext cx="8463981" cy="556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solidFill>
                  <a:srgbClr val="11BD15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PROCESOS DE ACREDITACIÓN Y CERTIFICACIÓN DE EDUCANDOS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b="1" dirty="0" smtClean="0">
              <a:solidFill>
                <a:srgbClr val="11BD15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El beneficiario deberá contar con su expediente digital completo para poder presentar el último modulo para concluir su nivel educativo ( el sistema cuenta con el candado de no calificar el último examen si el expediente no está completo)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s-MX" b="1" dirty="0" smtClean="0">
              <a:solidFill>
                <a:schemeClr val="tx2">
                  <a:lumMod val="75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Una vez que concluya el beneficiario el  nivel intermedio o el avanzado, se cuenta con </a:t>
            </a:r>
            <a:r>
              <a:rPr lang="es-MX" b="1" dirty="0" smtClean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30 </a:t>
            </a:r>
            <a:r>
              <a:rPr lang="es-MX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DIAS </a:t>
            </a:r>
            <a:r>
              <a:rPr lang="es-MX" b="1" dirty="0" smtClean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NATURALES </a:t>
            </a: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para el trámite y la emisión del certificado correspondiente.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s-MX" b="1" dirty="0" smtClean="0">
              <a:solidFill>
                <a:schemeClr val="tx2">
                  <a:lumMod val="50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El proceso finaliza con la entrega del certificado al beneficiario </a:t>
            </a:r>
            <a:r>
              <a:rPr lang="es-MX" b="1" dirty="0" smtClean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HASTA 30 DIAS NATURALES </a:t>
            </a: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posterior a la emisión del certificado, y el registro en los sistemas de control escolar.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b="1" dirty="0">
              <a:solidFill>
                <a:schemeClr val="tx2">
                  <a:lumMod val="50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endParaRPr lang="es-MX" b="1" dirty="0">
              <a:solidFill>
                <a:schemeClr val="tx2">
                  <a:lumMod val="50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MX" b="1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Se contempla el pago de certificado entregado al beneficiario atendido en la plaza comunitaria.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6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600" dirty="0" smtClean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67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737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39552" y="836712"/>
            <a:ext cx="838071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MX" sz="1600" b="1" dirty="0" smtClean="0">
              <a:solidFill>
                <a:schemeClr val="accent6">
                  <a:lumMod val="75000"/>
                </a:schemeClr>
              </a:solidFill>
              <a:latin typeface="Castellar" panose="020A0402060406010301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endParaRPr lang="es-MX" sz="1600" b="1" dirty="0">
              <a:solidFill>
                <a:schemeClr val="accent6">
                  <a:lumMod val="75000"/>
                </a:schemeClr>
              </a:solidFill>
              <a:latin typeface="Castellar" panose="020A0402060406010301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MX" sz="1600" b="1" dirty="0" smtClean="0">
                <a:solidFill>
                  <a:schemeClr val="accent6">
                    <a:lumMod val="75000"/>
                  </a:schemeClr>
                </a:solidFill>
                <a:latin typeface="Castellar" panose="020A0402060406010301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SEDES DE APLICACIÓN Y APLICADORES</a:t>
            </a:r>
          </a:p>
          <a:p>
            <a:pPr lvl="0"/>
            <a:endParaRPr lang="es-MX" b="1" dirty="0" smtClean="0">
              <a:solidFill>
                <a:schemeClr val="tx2">
                  <a:lumMod val="50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Se mantiene el apoyo económico a aplicadores en el MEVYT Hispanohablante </a:t>
            </a:r>
            <a:r>
              <a:rPr lang="es-MX" b="1" dirty="0" smtClean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zona urbana $240.00 y zona rural $280.00 </a:t>
            </a:r>
          </a:p>
          <a:p>
            <a:pPr lvl="0"/>
            <a:endParaRPr lang="es-MX" b="1" dirty="0" smtClean="0">
              <a:solidFill>
                <a:srgbClr val="FF0000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b="1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Se mantiene el apoyo económico a aplicadores en el MEVYT </a:t>
            </a: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indígena bilingüe  </a:t>
            </a:r>
            <a:r>
              <a:rPr lang="es-MX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zona urbana </a:t>
            </a:r>
            <a:r>
              <a:rPr lang="es-MX" b="1" dirty="0" smtClean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$300.00 </a:t>
            </a:r>
            <a:r>
              <a:rPr lang="es-MX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y zona rural </a:t>
            </a:r>
            <a:r>
              <a:rPr lang="es-MX" b="1" dirty="0" smtClean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$400.00 </a:t>
            </a:r>
          </a:p>
          <a:p>
            <a:pPr lvl="0"/>
            <a:endParaRPr lang="es-MX" b="1" dirty="0" smtClean="0">
              <a:solidFill>
                <a:srgbClr val="FF0000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MX" b="1" dirty="0" smtClean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Nota</a:t>
            </a: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: Se entiende por zona rural aquellas localidades con 2500habitantes o menos, en conformidad con la clasificación del INEGI.</a:t>
            </a:r>
          </a:p>
          <a:p>
            <a:pPr lvl="0"/>
            <a:endParaRPr lang="es-MX" b="1" dirty="0" smtClean="0">
              <a:solidFill>
                <a:schemeClr val="tx2">
                  <a:lumMod val="50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Es responsabilidad del coordinador de zona dar prioridad a las sedes que hayan cumplido con el 75% de la presentación en aplicaciones anteriores, así como la rotación de aplicadores en las sedes de aplicación.</a:t>
            </a:r>
          </a:p>
          <a:p>
            <a:pPr lvl="0"/>
            <a:endParaRPr lang="es-MX" b="1" dirty="0" smtClean="0">
              <a:solidFill>
                <a:schemeClr val="tx2">
                  <a:lumMod val="50000"/>
                </a:schemeClr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endParaRPr lang="es-MX" sz="1600" b="1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s-MX" sz="1600" b="1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s-MX" sz="1600" b="1" dirty="0" smtClean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750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534603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377067780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352501237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360120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1258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3035898"/>
                  </a:ext>
                </a:extLst>
              </a:tr>
            </a:tbl>
          </a:graphicData>
        </a:graphic>
      </p:graphicFrame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7" y="2077"/>
            <a:ext cx="9153737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39552" y="1600200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s-MX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548680"/>
            <a:ext cx="8406680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600" b="1" dirty="0" smtClean="0">
              <a:solidFill>
                <a:schemeClr val="accent2">
                  <a:lumMod val="75000"/>
                </a:schemeClr>
              </a:solidFill>
              <a:latin typeface="Castellar"/>
            </a:endParaRPr>
          </a:p>
          <a:p>
            <a:r>
              <a:rPr lang="es-MX" sz="1700" b="1" dirty="0" smtClean="0">
                <a:solidFill>
                  <a:schemeClr val="accent2">
                    <a:lumMod val="75000"/>
                  </a:schemeClr>
                </a:solidFill>
              </a:rPr>
              <a:t>RECOMENDACIONES PARA PROGRAMAR Y CAPTURAR LAS SEDES DE APLICACIÓN DE EXÁMENES. </a:t>
            </a:r>
          </a:p>
          <a:p>
            <a:endParaRPr lang="es-MX" sz="17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700" b="1" dirty="0" smtClean="0">
                <a:solidFill>
                  <a:srgbClr val="002060"/>
                </a:solidFill>
              </a:rPr>
              <a:t>El aplicador debe contar con cuenta de Banco Azteca validada por patronato y tener capturado en SASA en el campo de </a:t>
            </a:r>
            <a:r>
              <a:rPr lang="es-MX" sz="1700" b="1" i="1" dirty="0" smtClean="0">
                <a:solidFill>
                  <a:srgbClr val="002060"/>
                </a:solidFill>
              </a:rPr>
              <a:t>formato de vinculación 1 y gratificado por patronato.</a:t>
            </a:r>
          </a:p>
          <a:p>
            <a:endParaRPr lang="es-MX" sz="1700" b="1" i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700" b="1" dirty="0" smtClean="0">
                <a:solidFill>
                  <a:srgbClr val="002060"/>
                </a:solidFill>
              </a:rPr>
              <a:t>El tipo de sede únicamente es urbano o rural</a:t>
            </a:r>
          </a:p>
          <a:p>
            <a:endParaRPr lang="es-MX" sz="17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700" b="1" dirty="0" smtClean="0">
                <a:solidFill>
                  <a:srgbClr val="002060"/>
                </a:solidFill>
              </a:rPr>
              <a:t>En caso de que, por la cantidad de exámenes a aplicar se requiera mas de un aplicador, deberá programar una sede diferenciada únicamente por la hora de aplicación, y a cada una asignarle un aplicador, así mismo al momento de registrar la cantidad de exámenes presentados deberá capturarlos equitativamente para cada hora y aplicador.</a:t>
            </a:r>
          </a:p>
          <a:p>
            <a:endParaRPr lang="es-MX" sz="17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700" b="1" dirty="0" smtClean="0">
                <a:solidFill>
                  <a:srgbClr val="002060"/>
                </a:solidFill>
              </a:rPr>
              <a:t>Para aquellas sedes en las  que se apliquen exámenes tanto hispano como indígena, deberán diferenciar en horario o en fecha el calificado de exámenes indígena o hispano, de no hacerlo así, el importe de traslado se considera el del modelo hispano.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sz="17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700" b="1" dirty="0" smtClean="0">
                <a:solidFill>
                  <a:srgbClr val="002060"/>
                </a:solidFill>
              </a:rPr>
              <a:t>Se les solicita que programen y que capturen de la manera correcta en el SASA las sedes de aplicación, por lo que al momento de descargar el listado de nómina, es la que se gratificará.</a:t>
            </a:r>
          </a:p>
          <a:p>
            <a:endParaRPr lang="es-MX" sz="17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700" b="1" dirty="0" smtClean="0">
                <a:solidFill>
                  <a:srgbClr val="002060"/>
                </a:solidFill>
              </a:rPr>
              <a:t>La cantidad máxima de eventos por aplicador es de</a:t>
            </a:r>
            <a:r>
              <a:rPr lang="es-MX" sz="1700" b="1" i="1" dirty="0" smtClean="0">
                <a:solidFill>
                  <a:srgbClr val="002060"/>
                </a:solidFill>
              </a:rPr>
              <a:t> 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sz="1700" b="1" i="1" dirty="0">
              <a:solidFill>
                <a:srgbClr val="002060"/>
              </a:solidFill>
              <a:latin typeface="Castellar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sz="1400" b="1" i="1" dirty="0" smtClean="0">
              <a:solidFill>
                <a:schemeClr val="tx2">
                  <a:lumMod val="50000"/>
                </a:schemeClr>
              </a:solidFill>
              <a:latin typeface="Castellar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sz="1400" b="1" i="1" dirty="0">
              <a:solidFill>
                <a:schemeClr val="tx2">
                  <a:lumMod val="50000"/>
                </a:schemeClr>
              </a:solidFill>
              <a:latin typeface="Castellar"/>
            </a:endParaRPr>
          </a:p>
          <a:p>
            <a:endParaRPr lang="es-MX" sz="1600" dirty="0">
              <a:solidFill>
                <a:schemeClr val="accent2">
                  <a:lumMod val="75000"/>
                </a:schemeClr>
              </a:solidFill>
              <a:latin typeface="Castellar"/>
            </a:endParaRPr>
          </a:p>
        </p:txBody>
      </p:sp>
    </p:spTree>
    <p:extLst>
      <p:ext uri="{BB962C8B-B14F-4D97-AF65-F5344CB8AC3E}">
        <p14:creationId xmlns:p14="http://schemas.microsoft.com/office/powerpoint/2010/main" val="1138191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" y="0"/>
            <a:ext cx="9153737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71600" y="169020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es-MX" b="1" dirty="0">
                <a:solidFill>
                  <a:srgbClr val="1F497D">
                    <a:lumMod val="50000"/>
                  </a:srgbClr>
                </a:solidFill>
              </a:rPr>
              <a:t>para el cambio de aplicador se deberá realizar en tiempo y forma en el sistema y a su vez reportarlo a este Departamento.</a:t>
            </a:r>
          </a:p>
          <a:p>
            <a:pPr lvl="0"/>
            <a:endParaRPr lang="es-MX" b="1" dirty="0">
              <a:solidFill>
                <a:srgbClr val="1F497D">
                  <a:lumMod val="50000"/>
                </a:srgb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b="1" dirty="0">
                <a:solidFill>
                  <a:srgbClr val="1F497D">
                    <a:lumMod val="50000"/>
                  </a:srgbClr>
                </a:solidFill>
              </a:rPr>
              <a:t>El único caso excepcional, será el acta de irregularidades, de lo cual se solicitarán mediante oficio a este departamento, detallando la información de la sede, y anexando la evidencia presentada por la coordinación de zona</a:t>
            </a:r>
            <a:r>
              <a:rPr lang="es-MX" b="1" dirty="0" smtClean="0">
                <a:solidFill>
                  <a:srgbClr val="1F497D">
                    <a:lumMod val="50000"/>
                  </a:srgbClr>
                </a:solidFill>
              </a:rPr>
              <a:t>.</a:t>
            </a:r>
          </a:p>
          <a:p>
            <a:pPr lvl="0"/>
            <a:endParaRPr lang="es-MX" b="1" dirty="0" smtClean="0">
              <a:solidFill>
                <a:srgbClr val="1F497D">
                  <a:lumMod val="50000"/>
                </a:srgb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rgbClr val="1F497D">
                    <a:lumMod val="50000"/>
                  </a:srgbClr>
                </a:solidFill>
              </a:rPr>
              <a:t>Indicar A LOS APLICADORES QUE LAS </a:t>
            </a:r>
            <a:r>
              <a:rPr lang="es-MX" b="1" i="1" u="sng" dirty="0" smtClean="0">
                <a:solidFill>
                  <a:srgbClr val="1F497D">
                    <a:lumMod val="50000"/>
                  </a:srgbClr>
                </a:solidFill>
              </a:rPr>
              <a:t>HOJAS DE RESPUESTA  </a:t>
            </a:r>
            <a:r>
              <a:rPr lang="es-MX" b="1" dirty="0" smtClean="0">
                <a:solidFill>
                  <a:srgbClr val="1F497D">
                    <a:lumMod val="50000"/>
                  </a:srgbClr>
                </a:solidFill>
              </a:rPr>
              <a:t>NO DEBEN SER DETERIORADAS (ARRUGADAS, DOBLADAS, MANCHADAS, ETC.), YA QUE DEBIDO  lo Anterior se tienen dificultades en el proceso de calificado automático (escaneo) de las mismas.</a:t>
            </a:r>
          </a:p>
          <a:p>
            <a:pPr lvl="0"/>
            <a:endParaRPr lang="es-MX" b="1" dirty="0" smtClean="0">
              <a:solidFill>
                <a:srgbClr val="1F497D">
                  <a:lumMod val="50000"/>
                </a:srgb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rgbClr val="1F497D">
                    <a:lumMod val="50000"/>
                  </a:srgbClr>
                </a:solidFill>
              </a:rPr>
              <a:t>Al regresar el material de aplicación de sus coordinaciones de zona a este departamento. Deberán entregarlo clasificado (hispano, indígena y diagnósticos) con su respectivo oficio cada uno, al área que corresponda, indicando la cantidad de cajas que entregan.</a:t>
            </a:r>
            <a:endParaRPr lang="es-MX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1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789</Words>
  <Application>Microsoft Office PowerPoint</Application>
  <PresentationFormat>Presentación en pantalla (4:3)</PresentationFormat>
  <Paragraphs>99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Castellar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Lenin Miguel</cp:lastModifiedBy>
  <cp:revision>235</cp:revision>
  <cp:lastPrinted>2018-09-03T15:07:05Z</cp:lastPrinted>
  <dcterms:created xsi:type="dcterms:W3CDTF">2017-02-08T20:06:46Z</dcterms:created>
  <dcterms:modified xsi:type="dcterms:W3CDTF">2020-02-06T16:58:41Z</dcterms:modified>
</cp:coreProperties>
</file>