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8" r:id="rId4"/>
    <p:sldId id="310" r:id="rId5"/>
    <p:sldId id="311" r:id="rId6"/>
    <p:sldId id="312" r:id="rId7"/>
    <p:sldId id="313" r:id="rId8"/>
    <p:sldId id="315" r:id="rId9"/>
    <p:sldId id="316" r:id="rId10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66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AC2656E-BF36-4BCC-9926-7C8CD16E0EDF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5FF8AC6-F48B-40BB-B230-F3927A3676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0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11241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03078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18054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03944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39858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44302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66040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15703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67246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35265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27783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6DF81-4308-4268-855F-D452F9307832}" type="datetimeFigureOut">
              <a:rPr lang="es-MX" smtClean="0"/>
              <a:t>06/09/2019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3E0DC-B2FC-4CBE-A3D5-3771475876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8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resentaci_n_de_Microsoft_PowerPoint_97-20031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737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192815" y="1340416"/>
            <a:ext cx="7046408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COORDINACIÓN DE SERVICIOS EDUCATIVOS</a:t>
            </a:r>
            <a:endParaRPr lang="es-MX" sz="24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5559" y="2046089"/>
            <a:ext cx="828092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UNIDAD DE LOGÍSTICA </a:t>
            </a:r>
            <a:r>
              <a:rPr lang="es-MX" sz="24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Y FORTALECIMIENTO ADMINISTRATIVO</a:t>
            </a:r>
            <a:endParaRPr lang="es-MX" sz="2400" b="1" dirty="0" smtClean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" name="4 Título"/>
          <p:cNvSpPr txBox="1">
            <a:spLocks/>
          </p:cNvSpPr>
          <p:nvPr/>
        </p:nvSpPr>
        <p:spPr>
          <a:xfrm>
            <a:off x="829819" y="316098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>
                <a:solidFill>
                  <a:srgbClr val="CC0000"/>
                </a:solidFill>
                <a:latin typeface="Arial Narrow"/>
                <a:ea typeface="Calibri"/>
                <a:cs typeface="+mn-cs"/>
              </a:rPr>
              <a:t>“</a:t>
            </a:r>
            <a:r>
              <a:rPr lang="es-MX" sz="2800" b="1" dirty="0" smtClean="0">
                <a:solidFill>
                  <a:srgbClr val="CC0000"/>
                </a:solidFill>
                <a:latin typeface="Arial Narrow"/>
                <a:ea typeface="Calibri"/>
                <a:cs typeface="+mn-cs"/>
              </a:rPr>
              <a:t>PROCEDIMIENTO PARA LA DISTRIBUCIÓN</a:t>
            </a:r>
            <a:r>
              <a:rPr lang="es-MX" sz="2800" b="1" dirty="0" smtClean="0">
                <a:solidFill>
                  <a:srgbClr val="CC0000"/>
                </a:solidFill>
                <a:latin typeface="Arial Narrow"/>
                <a:ea typeface="Calibri"/>
                <a:cs typeface="+mn-cs"/>
              </a:rPr>
              <a:t> CONTROL, SEGUIMIENTO Y LA VINCULACIÓN DEL MATERIAL MODULAR EN LA CZ ”</a:t>
            </a:r>
            <a:endParaRPr lang="es-MX" sz="2800" dirty="0">
              <a:solidFill>
                <a:srgbClr val="CC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624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7" y="0"/>
            <a:ext cx="9153737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83568" y="177281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El procedimiento </a:t>
            </a:r>
            <a:r>
              <a:rPr lang="es-MX" sz="3200" b="1" dirty="0">
                <a:latin typeface="Arial Narrow"/>
                <a:ea typeface="Calibri"/>
                <a:cs typeface="Times New Roman"/>
              </a:rPr>
              <a:t>interno </a:t>
            </a:r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para la </a:t>
            </a:r>
            <a:r>
              <a:rPr lang="es-MX" sz="32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Distribución</a:t>
            </a:r>
            <a:r>
              <a:rPr lang="es-MX" sz="3200" b="1" dirty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, el control, seguimiento y la vinculación del material modular </a:t>
            </a:r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en las </a:t>
            </a:r>
            <a:r>
              <a:rPr lang="es-MX" sz="3200" b="1" dirty="0">
                <a:latin typeface="Arial Narrow"/>
                <a:ea typeface="Calibri"/>
                <a:cs typeface="Times New Roman"/>
              </a:rPr>
              <a:t>Coordinaciones de </a:t>
            </a:r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Zona, se muestra gráficamente en </a:t>
            </a:r>
            <a:r>
              <a:rPr lang="es-MX" sz="3200" b="1" dirty="0">
                <a:latin typeface="Arial Narrow"/>
                <a:ea typeface="Calibri"/>
                <a:cs typeface="Times New Roman"/>
              </a:rPr>
              <a:t>el diagrama </a:t>
            </a:r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 </a:t>
            </a:r>
            <a:r>
              <a:rPr lang="es-MX" sz="3200" b="1" dirty="0">
                <a:latin typeface="Arial Narrow"/>
                <a:ea typeface="Calibri"/>
                <a:cs typeface="Times New Roman"/>
              </a:rPr>
              <a:t>“MODELO DE LOGÍSTICA PARA LA DISTRIBUCIÓN DEL MATERIAL MODULAR DEL MEVYT</a:t>
            </a:r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”. Este es de observancia obligatoria.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888336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805254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resentación" r:id="rId3" imgW="4570388" imgH="3427437" progId="PowerPoint.Show.8">
                  <p:embed/>
                </p:oleObj>
              </mc:Choice>
              <mc:Fallback>
                <p:oleObj name="Presentación" r:id="rId3" imgW="4570388" imgH="3427437" progId="PowerPoint.Show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741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58570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7" y="0"/>
            <a:ext cx="9153737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755576" y="1659285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3200" b="1" dirty="0">
                <a:latin typeface="Arial Narrow"/>
                <a:ea typeface="Calibri"/>
              </a:rPr>
              <a:t>El uso del formato “RECIBO DEL EDUCANDO” es obligatorio para la entrega del material modular al educando. Este ES UN DOCUMENTO FUNDAMENTAL para el proceso de distribución, vinculación y control del material, ya que justifica el material que sale del almacén para su entrega a los educandos. </a:t>
            </a:r>
            <a:endParaRPr lang="es-MX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9274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7" y="0"/>
            <a:ext cx="9153737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39552" y="1772816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El Modelo Educativo Institucional, </a:t>
            </a:r>
            <a:r>
              <a:rPr lang="es-MX" sz="3200" b="1" dirty="0">
                <a:latin typeface="Arial Narrow"/>
                <a:ea typeface="Calibri"/>
                <a:cs typeface="Times New Roman"/>
              </a:rPr>
              <a:t>exige un control </a:t>
            </a:r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estricto </a:t>
            </a:r>
            <a:r>
              <a:rPr lang="es-MX" sz="3200" b="1" dirty="0">
                <a:latin typeface="Arial Narrow"/>
                <a:ea typeface="Calibri"/>
                <a:cs typeface="Times New Roman"/>
              </a:rPr>
              <a:t>del material modular que </a:t>
            </a:r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se le entrega a cada educando. Todo material que se le entregue al personal operativo, deberá ir acompañado </a:t>
            </a:r>
            <a:r>
              <a:rPr lang="es-MX" sz="3200" b="1" dirty="0">
                <a:latin typeface="Arial Narrow"/>
                <a:ea typeface="Calibri"/>
                <a:cs typeface="Times New Roman"/>
              </a:rPr>
              <a:t>d</a:t>
            </a:r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el </a:t>
            </a:r>
            <a:r>
              <a:rPr lang="es-MX" sz="3200" b="1" dirty="0">
                <a:latin typeface="Arial Narrow"/>
                <a:ea typeface="Calibri"/>
                <a:cs typeface="Times New Roman"/>
              </a:rPr>
              <a:t>formato “RECIBO DEL EDUCANDO” a razón de un recibo por </a:t>
            </a:r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usuario, mismo que ampara la </a:t>
            </a:r>
            <a:r>
              <a:rPr lang="es-MX" sz="3200" b="1" dirty="0">
                <a:latin typeface="Arial Narrow"/>
                <a:ea typeface="Calibri"/>
                <a:cs typeface="Times New Roman"/>
              </a:rPr>
              <a:t>entrega de hasta 2 módulos </a:t>
            </a:r>
            <a:r>
              <a:rPr lang="es-MX" sz="3200" b="1" dirty="0" smtClean="0">
                <a:latin typeface="Arial Narrow"/>
                <a:ea typeface="Calibri"/>
                <a:cs typeface="Times New Roman"/>
              </a:rPr>
              <a:t>como máximo.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76450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7" y="0"/>
            <a:ext cx="9153737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11560" y="1772816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3200" b="1" dirty="0">
                <a:latin typeface="Arial Narrow"/>
                <a:ea typeface="Calibri"/>
              </a:rPr>
              <a:t>El formato “RECIBO DEL EDUCANDO”, debe ser firmado por los educandos al momento </a:t>
            </a:r>
            <a:r>
              <a:rPr lang="es-MX" sz="3200" b="1" dirty="0" smtClean="0">
                <a:latin typeface="Arial Narrow"/>
                <a:ea typeface="Calibri"/>
              </a:rPr>
              <a:t>de recibir su material modular. </a:t>
            </a:r>
            <a:r>
              <a:rPr lang="es-MX" sz="3200" b="1" dirty="0">
                <a:latin typeface="Arial Narrow"/>
                <a:ea typeface="Calibri"/>
              </a:rPr>
              <a:t>Este debe ser devuelto por el Personal Operativo sin tachaduras, ni enmendaduras a la Coordinación de </a:t>
            </a:r>
            <a:r>
              <a:rPr lang="es-MX" sz="3200" b="1" dirty="0" smtClean="0">
                <a:latin typeface="Arial Narrow"/>
                <a:ea typeface="Calibri"/>
              </a:rPr>
              <a:t>Zona</a:t>
            </a:r>
            <a:r>
              <a:rPr lang="es-MX" sz="3200" b="1" dirty="0">
                <a:latin typeface="Arial Narrow"/>
                <a:ea typeface="Calibri"/>
              </a:rPr>
              <a:t>.</a:t>
            </a:r>
            <a:r>
              <a:rPr lang="es-MX" sz="3200" b="1" dirty="0" smtClean="0">
                <a:latin typeface="Arial Narrow"/>
                <a:ea typeface="Calibri"/>
              </a:rPr>
              <a:t> Este documento da </a:t>
            </a:r>
            <a:r>
              <a:rPr lang="es-MX" sz="3200" b="1" dirty="0">
                <a:latin typeface="Arial Narrow"/>
                <a:ea typeface="Calibri"/>
              </a:rPr>
              <a:t>certeza al hecho de que el </a:t>
            </a:r>
            <a:r>
              <a:rPr lang="es-MX" sz="3200" b="1" dirty="0" smtClean="0">
                <a:latin typeface="Arial Narrow"/>
                <a:ea typeface="Calibri"/>
              </a:rPr>
              <a:t>material ya esta en posesión del educando para </a:t>
            </a:r>
            <a:r>
              <a:rPr lang="es-MX" sz="3200" b="1" dirty="0">
                <a:latin typeface="Arial Narrow"/>
                <a:ea typeface="Calibri"/>
              </a:rPr>
              <a:t>su estudio. </a:t>
            </a:r>
            <a:endParaRPr lang="es-MX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6892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7" y="0"/>
            <a:ext cx="9153737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11560" y="1628800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3200" b="1" dirty="0">
                <a:latin typeface="Arial Narrow"/>
                <a:ea typeface="Calibri"/>
              </a:rPr>
              <a:t>El formato “Recibo del Educando” debidamente firmado </a:t>
            </a:r>
            <a:r>
              <a:rPr lang="es-MX" sz="3200" b="1" dirty="0" smtClean="0">
                <a:latin typeface="Arial Narrow"/>
                <a:ea typeface="Calibri"/>
              </a:rPr>
              <a:t>por el educando, al ser </a:t>
            </a:r>
            <a:r>
              <a:rPr lang="es-MX" sz="3200" b="1" dirty="0">
                <a:latin typeface="Arial Narrow"/>
                <a:ea typeface="Calibri"/>
              </a:rPr>
              <a:t>devuelto a la Coordinación de Zona, determina el momento preciso en que el material modular entregado, </a:t>
            </a:r>
            <a:r>
              <a:rPr lang="es-MX" sz="3200" b="1" dirty="0" smtClean="0">
                <a:latin typeface="Arial Narrow"/>
                <a:ea typeface="Calibri"/>
              </a:rPr>
              <a:t> ya puede </a:t>
            </a:r>
            <a:r>
              <a:rPr lang="es-MX" sz="3200" b="1" dirty="0">
                <a:latin typeface="Arial Narrow"/>
                <a:ea typeface="Calibri"/>
              </a:rPr>
              <a:t>ser  VINCULADO (registrado) a los educandos </a:t>
            </a:r>
            <a:r>
              <a:rPr lang="es-MX" sz="3200" b="1" dirty="0" smtClean="0">
                <a:latin typeface="Arial Narrow"/>
                <a:ea typeface="Calibri"/>
              </a:rPr>
              <a:t>en </a:t>
            </a:r>
            <a:r>
              <a:rPr lang="es-MX" sz="3200" b="1" dirty="0">
                <a:latin typeface="Arial Narrow"/>
                <a:ea typeface="Calibri"/>
              </a:rPr>
              <a:t>los archivos electrónicos contenidos en el S.A.S.A. OL.</a:t>
            </a:r>
            <a:endParaRPr lang="es-MX" sz="3200" dirty="0"/>
          </a:p>
          <a:p>
            <a:pPr algn="just">
              <a:spcAft>
                <a:spcPts val="0"/>
              </a:spcAft>
            </a:pPr>
            <a:r>
              <a:rPr lang="es-MX" sz="3200" b="1" dirty="0">
                <a:latin typeface="Arial Narrow"/>
                <a:ea typeface="Calibri"/>
              </a:rPr>
              <a:t> </a:t>
            </a:r>
            <a:endParaRPr lang="es-MX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6020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7" y="0"/>
            <a:ext cx="9153737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467544" y="1413063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3200" b="1" dirty="0">
                <a:latin typeface="Arial Narrow"/>
                <a:ea typeface="Calibri"/>
              </a:rPr>
              <a:t>El M</a:t>
            </a:r>
            <a:r>
              <a:rPr lang="es-MX" sz="3200" b="1" dirty="0" smtClean="0">
                <a:latin typeface="Arial Narrow"/>
                <a:ea typeface="Calibri"/>
              </a:rPr>
              <a:t>aterial </a:t>
            </a:r>
            <a:r>
              <a:rPr lang="es-MX" sz="3200" b="1" dirty="0">
                <a:latin typeface="Arial Narrow"/>
                <a:ea typeface="Calibri"/>
              </a:rPr>
              <a:t>modular es </a:t>
            </a:r>
            <a:r>
              <a:rPr lang="es-MX" sz="3200" b="1" dirty="0">
                <a:solidFill>
                  <a:prstClr val="black"/>
                </a:solidFill>
                <a:latin typeface="Arial Narrow"/>
                <a:ea typeface="Calibri"/>
              </a:rPr>
              <a:t>propiedad del Gobierno </a:t>
            </a:r>
            <a:r>
              <a:rPr lang="es-MX" sz="3200" b="1" dirty="0" smtClean="0">
                <a:solidFill>
                  <a:prstClr val="black"/>
                </a:solidFill>
                <a:latin typeface="Arial Narrow"/>
                <a:ea typeface="Calibri"/>
              </a:rPr>
              <a:t>Federal.  Es </a:t>
            </a:r>
            <a:r>
              <a:rPr lang="es-MX" sz="3200" b="1" dirty="0" smtClean="0">
                <a:latin typeface="Arial Narrow"/>
                <a:ea typeface="Calibri"/>
              </a:rPr>
              <a:t>un </a:t>
            </a:r>
            <a:r>
              <a:rPr lang="es-MX" sz="3200" b="1" dirty="0">
                <a:latin typeface="Arial Narrow"/>
                <a:ea typeface="Calibri"/>
              </a:rPr>
              <a:t>A</a:t>
            </a:r>
            <a:r>
              <a:rPr lang="es-MX" sz="3200" b="1" dirty="0" smtClean="0">
                <a:latin typeface="Arial Narrow"/>
                <a:ea typeface="Calibri"/>
              </a:rPr>
              <a:t>ctivo Federal. </a:t>
            </a:r>
            <a:r>
              <a:rPr lang="es-MX" sz="3200" b="1" dirty="0">
                <a:latin typeface="Arial Narrow"/>
                <a:ea typeface="Calibri"/>
              </a:rPr>
              <a:t>E</a:t>
            </a:r>
            <a:r>
              <a:rPr lang="es-MX" sz="3200" b="1" dirty="0" smtClean="0">
                <a:latin typeface="Arial Narrow"/>
                <a:ea typeface="Calibri"/>
              </a:rPr>
              <a:t>n </a:t>
            </a:r>
            <a:r>
              <a:rPr lang="es-MX" sz="3200" b="1" dirty="0">
                <a:latin typeface="Arial Narrow"/>
                <a:ea typeface="Calibri"/>
              </a:rPr>
              <a:t>caso de daño, destrucción, extravío, pérdida o robo del </a:t>
            </a:r>
            <a:r>
              <a:rPr lang="es-MX" sz="3200" b="1" dirty="0" smtClean="0">
                <a:latin typeface="Arial Narrow"/>
                <a:ea typeface="Calibri"/>
              </a:rPr>
              <a:t>mismo, </a:t>
            </a:r>
            <a:r>
              <a:rPr lang="es-MX" sz="3200" b="1" dirty="0">
                <a:latin typeface="Arial Narrow"/>
                <a:ea typeface="Calibri"/>
              </a:rPr>
              <a:t>se </a:t>
            </a:r>
            <a:r>
              <a:rPr lang="es-MX" sz="3200" b="1" dirty="0" smtClean="0">
                <a:latin typeface="Arial Narrow"/>
                <a:ea typeface="Calibri"/>
              </a:rPr>
              <a:t>deberá </a:t>
            </a:r>
            <a:r>
              <a:rPr lang="es-MX" sz="3200" b="1" dirty="0">
                <a:latin typeface="Arial Narrow"/>
                <a:ea typeface="Calibri"/>
              </a:rPr>
              <a:t>levantar una Acta Circunstanciada (circunstancias bajo las que </a:t>
            </a:r>
            <a:r>
              <a:rPr lang="es-MX" sz="3200" b="1" dirty="0" smtClean="0">
                <a:latin typeface="Arial Narrow"/>
                <a:ea typeface="Calibri"/>
              </a:rPr>
              <a:t> </a:t>
            </a:r>
            <a:r>
              <a:rPr lang="es-MX" sz="3200" b="1" dirty="0">
                <a:latin typeface="Arial Narrow"/>
                <a:ea typeface="Calibri"/>
              </a:rPr>
              <a:t>sucedieron los hechos), ante </a:t>
            </a:r>
            <a:r>
              <a:rPr lang="es-MX" sz="3200" b="1" dirty="0" smtClean="0">
                <a:latin typeface="Arial Narrow"/>
                <a:ea typeface="Calibri"/>
              </a:rPr>
              <a:t>el Ministerio Público ó cualquier </a:t>
            </a:r>
            <a:r>
              <a:rPr lang="es-MX" sz="3200" b="1" dirty="0">
                <a:latin typeface="Arial Narrow"/>
                <a:ea typeface="Calibri"/>
              </a:rPr>
              <a:t>Autoridad Municipal del lugar en donde hayan sucedido los hechos.  </a:t>
            </a:r>
            <a:endParaRPr lang="es-MX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0707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33888"/>
            <a:ext cx="9153737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11560" y="1871618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3200" b="1" dirty="0">
                <a:solidFill>
                  <a:prstClr val="black"/>
                </a:solidFill>
                <a:latin typeface="Arial Narrow"/>
                <a:ea typeface="Calibri"/>
              </a:rPr>
              <a:t>El original de este documento deberá ser enviado </a:t>
            </a:r>
            <a:r>
              <a:rPr lang="es-MX" sz="3200" b="1" dirty="0" smtClean="0">
                <a:solidFill>
                  <a:prstClr val="black"/>
                </a:solidFill>
                <a:latin typeface="Arial Narrow"/>
                <a:ea typeface="Calibri"/>
              </a:rPr>
              <a:t> </a:t>
            </a:r>
            <a:r>
              <a:rPr lang="es-MX" sz="3200" b="1" dirty="0">
                <a:solidFill>
                  <a:prstClr val="black"/>
                </a:solidFill>
                <a:latin typeface="Arial Narrow"/>
                <a:ea typeface="Calibri"/>
              </a:rPr>
              <a:t>al Departamento Jurídico del Instituto Estatal de Educación para </a:t>
            </a:r>
            <a:r>
              <a:rPr lang="es-MX" sz="3200" b="1" dirty="0" smtClean="0">
                <a:solidFill>
                  <a:prstClr val="black"/>
                </a:solidFill>
                <a:latin typeface="Arial Narrow"/>
                <a:ea typeface="Calibri"/>
              </a:rPr>
              <a:t>Adultos</a:t>
            </a:r>
            <a:r>
              <a:rPr lang="es-MX" sz="3200" b="1" dirty="0" smtClean="0">
                <a:solidFill>
                  <a:prstClr val="black"/>
                </a:solidFill>
                <a:latin typeface="Arial Narrow"/>
                <a:ea typeface="Calibri"/>
              </a:rPr>
              <a:t>, </a:t>
            </a:r>
            <a:r>
              <a:rPr lang="es-MX" sz="3200" b="1" dirty="0">
                <a:solidFill>
                  <a:prstClr val="black"/>
                </a:solidFill>
                <a:latin typeface="Arial Narrow"/>
                <a:ea typeface="Calibri"/>
              </a:rPr>
              <a:t>remitiendo una copia del </a:t>
            </a:r>
            <a:r>
              <a:rPr lang="es-MX" sz="3200" b="1" dirty="0" smtClean="0">
                <a:solidFill>
                  <a:prstClr val="black"/>
                </a:solidFill>
                <a:latin typeface="Arial Narrow"/>
                <a:ea typeface="Calibri"/>
              </a:rPr>
              <a:t>mismo </a:t>
            </a:r>
            <a:r>
              <a:rPr lang="es-MX" sz="3200" b="1" dirty="0" smtClean="0">
                <a:solidFill>
                  <a:prstClr val="black"/>
                </a:solidFill>
                <a:latin typeface="Arial Narrow"/>
                <a:ea typeface="Calibri"/>
              </a:rPr>
              <a:t>a</a:t>
            </a:r>
            <a:r>
              <a:rPr lang="es-MX" sz="3200" b="1" dirty="0">
                <a:solidFill>
                  <a:prstClr val="black"/>
                </a:solidFill>
                <a:latin typeface="Arial Narrow"/>
                <a:ea typeface="Calibri"/>
              </a:rPr>
              <a:t> la Unidad de logística y Fortalecimiento Administrativo</a:t>
            </a:r>
            <a:r>
              <a:rPr lang="es-MX" sz="3200" b="1" dirty="0" smtClean="0">
                <a:solidFill>
                  <a:prstClr val="black"/>
                </a:solidFill>
                <a:latin typeface="Arial Narrow"/>
                <a:ea typeface="Calibri"/>
              </a:rPr>
              <a:t> . </a:t>
            </a:r>
            <a:r>
              <a:rPr lang="es-MX" sz="3200" b="1" dirty="0">
                <a:solidFill>
                  <a:prstClr val="black"/>
                </a:solidFill>
                <a:latin typeface="Arial Narrow"/>
                <a:ea typeface="Calibri"/>
              </a:rPr>
              <a:t>La Coordinación de Zona deberá guardar </a:t>
            </a:r>
            <a:r>
              <a:rPr lang="es-MX" sz="3200" b="1" dirty="0" smtClean="0">
                <a:solidFill>
                  <a:prstClr val="black"/>
                </a:solidFill>
                <a:latin typeface="Arial Narrow"/>
                <a:ea typeface="Calibri"/>
              </a:rPr>
              <a:t>la copia-acuse </a:t>
            </a:r>
            <a:r>
              <a:rPr lang="es-MX" sz="3200" b="1" dirty="0">
                <a:solidFill>
                  <a:prstClr val="black"/>
                </a:solidFill>
                <a:latin typeface="Arial Narrow"/>
                <a:ea typeface="Calibri"/>
              </a:rPr>
              <a:t>de este documento.</a:t>
            </a:r>
            <a:endParaRPr lang="es-MX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60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409</Words>
  <Application>Microsoft Office PowerPoint</Application>
  <PresentationFormat>Presentación en pantalla (4:3)</PresentationFormat>
  <Paragraphs>11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Times New Roman</vt:lpstr>
      <vt:lpstr>Tema de Office</vt:lpstr>
      <vt:lpstr>Presentación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usuario</cp:lastModifiedBy>
  <cp:revision>80</cp:revision>
  <cp:lastPrinted>2017-04-19T19:05:57Z</cp:lastPrinted>
  <dcterms:created xsi:type="dcterms:W3CDTF">2017-02-08T20:06:46Z</dcterms:created>
  <dcterms:modified xsi:type="dcterms:W3CDTF">2019-09-06T16:50:26Z</dcterms:modified>
</cp:coreProperties>
</file>